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embeddedFontLs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0" roundtripDataSignature="AMtx7mj0YQKgSqqiE3SQsAP2ddIib419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30BF0D0-6CE9-4FF5-8AB4-EA452F9C9059}">
  <a:tblStyle styleId="{330BF0D0-6CE9-4FF5-8AB4-EA452F9C905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39" Type="http://schemas.openxmlformats.org/officeDocument/2006/relationships/font" Target="fonts/OpenSans-boldItalic.fntdata"/><Relationship Id="rId18" Type="http://schemas.openxmlformats.org/officeDocument/2006/relationships/slide" Target="slides/slide1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ustomXml" Target="../customXml/item2.xml"/><Relationship Id="rId7" Type="http://schemas.openxmlformats.org/officeDocument/2006/relationships/slide" Target="slides/slide2.xml"/><Relationship Id="rId20" Type="http://schemas.openxmlformats.org/officeDocument/2006/relationships/slide" Target="slides/slide15.xml"/><Relationship Id="rId2" Type="http://schemas.openxmlformats.org/officeDocument/2006/relationships/presProps" Target="presProps.xml"/><Relationship Id="rId29" Type="http://schemas.openxmlformats.org/officeDocument/2006/relationships/slide" Target="slides/slide24.xml"/><Relationship Id="rId16" Type="http://schemas.openxmlformats.org/officeDocument/2006/relationships/slide" Target="slides/slide11.xml"/><Relationship Id="rId41" Type="http://schemas.openxmlformats.org/officeDocument/2006/relationships/customXml" Target="../customXml/item1.xml"/><Relationship Id="rId40" Type="http://customschemas.google.com/relationships/presentationmetadata" Target="metadata"/><Relationship Id="rId24" Type="http://schemas.openxmlformats.org/officeDocument/2006/relationships/slide" Target="slides/slide19.xml"/><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font" Target="fonts/OpenSans-bold.fntdata"/><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font" Target="fonts/OpenSans-regular.fntdata"/><Relationship Id="rId31" Type="http://schemas.openxmlformats.org/officeDocument/2006/relationships/slide" Target="slides/slide26.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14" Type="http://schemas.openxmlformats.org/officeDocument/2006/relationships/slide" Target="slides/slide9.xml"/><Relationship Id="rId43" Type="http://schemas.openxmlformats.org/officeDocument/2006/relationships/customXml" Target="../customXml/item3.xml"/><Relationship Id="rId8" Type="http://schemas.openxmlformats.org/officeDocument/2006/relationships/slide" Target="slides/slide3.xml"/><Relationship Id="rId3" Type="http://schemas.openxmlformats.org/officeDocument/2006/relationships/tableStyles" Target="tableStyles.xml"/><Relationship Id="rId25" Type="http://schemas.openxmlformats.org/officeDocument/2006/relationships/slide" Target="slides/slide20.xml"/><Relationship Id="rId33" Type="http://schemas.openxmlformats.org/officeDocument/2006/relationships/slide" Target="slides/slide28.xml"/><Relationship Id="rId12" Type="http://schemas.openxmlformats.org/officeDocument/2006/relationships/slide" Target="slides/slide7.xml"/><Relationship Id="rId17" Type="http://schemas.openxmlformats.org/officeDocument/2006/relationships/slide" Target="slides/slide12.xml"/><Relationship Id="rId38" Type="http://schemas.openxmlformats.org/officeDocument/2006/relationships/font" Target="fonts/OpenSans-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578566e8b2_1_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g1578566e8b2_1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578566e8b2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g1578566e8b2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578566e8b2_1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Graph 1: </a:t>
            </a:r>
            <a:r>
              <a:rPr lang="en-US"/>
              <a:t>Results</a:t>
            </a:r>
            <a:r>
              <a:rPr lang="en-US"/>
              <a:t> in CAMELU.  </a:t>
            </a:r>
            <a:endParaRPr/>
          </a:p>
        </p:txBody>
      </p:sp>
      <p:sp>
        <p:nvSpPr>
          <p:cNvPr id="249" name="Google Shape;249;g1578566e8b2_1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578566e8b2_1_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g1578566e8b2_1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578566e8b2_1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g1578566e8b2_1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5b1e7728c7_1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g15b1e7728c7_1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5ed40112a3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g15ed40112a3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ff57fd2b30_1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ff57fd2b30_1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gff57fd2b30_1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58a47d24b2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g158a47d24b2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5b4a44827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5b4a44827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Intros: </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US"/>
              <a:t>Kevin- Kevin Etter is a logistics expert with over xx years experience. His career started with UPS and he now serves as a consultant for GAVI and PtD on STEP 2.0.  </a:t>
            </a:r>
            <a:endParaRPr/>
          </a:p>
          <a:p>
            <a:pPr indent="-317500" lvl="0" marL="457200" rtl="0" algn="l">
              <a:spcBef>
                <a:spcPts val="0"/>
              </a:spcBef>
              <a:spcAft>
                <a:spcPts val="0"/>
              </a:spcAft>
              <a:buSzPts val="1400"/>
              <a:buChar char="-"/>
            </a:pPr>
            <a:r>
              <a:rPr lang="en-US"/>
              <a:t>Andrew Gaydos- Andrew is a Technical Officer on the GHSC-TA FTO project with Chemonics International, focusing on supporting local government partners in Francophone countries to improve their capacity to manage in-county </a:t>
            </a:r>
            <a:r>
              <a:rPr lang="en-US"/>
              <a:t>pharmaceutical</a:t>
            </a:r>
            <a:r>
              <a:rPr lang="en-US"/>
              <a:t> supply chains.  </a:t>
            </a:r>
            <a:endParaRPr/>
          </a:p>
          <a:p>
            <a:pPr indent="-317500" lvl="0" marL="457200" rtl="0" algn="l">
              <a:spcBef>
                <a:spcPts val="0"/>
              </a:spcBef>
              <a:spcAft>
                <a:spcPts val="0"/>
              </a:spcAft>
              <a:buSzPts val="1400"/>
              <a:buChar char="-"/>
            </a:pPr>
            <a:r>
              <a:rPr lang="en-US"/>
              <a:t>Dr. Franck Biayi- Dr. Franck is the Director of the DRC version of the FDA, where he leads efforts to strengthen in-country supply chains.  </a:t>
            </a:r>
            <a:endParaRPr/>
          </a:p>
          <a:p>
            <a:pPr indent="-317500" lvl="0" marL="457200" rtl="0" algn="l">
              <a:spcBef>
                <a:spcPts val="0"/>
              </a:spcBef>
              <a:spcAft>
                <a:spcPts val="0"/>
              </a:spcAft>
              <a:buSzPts val="1400"/>
              <a:buChar char="-"/>
            </a:pPr>
            <a:r>
              <a:rPr lang="en-US"/>
              <a:t>Dr. Kouassi- Dr. Kouassi is the Director of Training and Learning based at the DAP, where she leads all efforts to improve MoH capacity in </a:t>
            </a:r>
            <a:r>
              <a:rPr lang="en-US"/>
              <a:t>supply</a:t>
            </a:r>
            <a:r>
              <a:rPr lang="en-US"/>
              <a:t> chain and health management.  </a:t>
            </a:r>
            <a:endParaRPr/>
          </a:p>
          <a:p>
            <a:pPr indent="-317500" lvl="0" marL="457200" rtl="0" algn="l">
              <a:spcBef>
                <a:spcPts val="0"/>
              </a:spcBef>
              <a:spcAft>
                <a:spcPts val="0"/>
              </a:spcAft>
              <a:buSzPts val="1400"/>
              <a:buChar char="-"/>
            </a:pPr>
            <a:r>
              <a:rPr lang="en-US"/>
              <a:t>Dr. Patricia Bobo- To be added by Dominique. </a:t>
            </a:r>
            <a:endParaRPr/>
          </a:p>
          <a:p>
            <a:pPr indent="-317500" lvl="0" marL="457200" rtl="0" algn="l">
              <a:lnSpc>
                <a:spcPct val="115000"/>
              </a:lnSpc>
              <a:spcBef>
                <a:spcPts val="0"/>
              </a:spcBef>
              <a:spcAft>
                <a:spcPts val="0"/>
              </a:spcAft>
              <a:buSzPts val="1400"/>
              <a:buChar char="-"/>
            </a:pPr>
            <a:r>
              <a:rPr lang="en-US" sz="1100">
                <a:solidFill>
                  <a:srgbClr val="222222"/>
                </a:solidFill>
                <a:highlight>
                  <a:srgbClr val="FFFFFF"/>
                </a:highlight>
                <a:latin typeface="Arial"/>
                <a:ea typeface="Arial"/>
                <a:cs typeface="Arial"/>
                <a:sym typeface="Arial"/>
              </a:rPr>
              <a:t>Jo Tierens, Senior Director Global Public Health Supply Chain J&amp;J</a:t>
            </a:r>
            <a:endParaRPr sz="1100">
              <a:solidFill>
                <a:srgbClr val="222222"/>
              </a:solidFill>
              <a:highlight>
                <a:srgbClr val="FFFFFF"/>
              </a:highlight>
              <a:latin typeface="Arial"/>
              <a:ea typeface="Arial"/>
              <a:cs typeface="Arial"/>
              <a:sym typeface="Arial"/>
            </a:endParaRPr>
          </a:p>
          <a:p>
            <a:pPr indent="-317500" lvl="0" marL="457200" rtl="0" algn="l">
              <a:lnSpc>
                <a:spcPct val="115000"/>
              </a:lnSpc>
              <a:spcBef>
                <a:spcPts val="0"/>
              </a:spcBef>
              <a:spcAft>
                <a:spcPts val="0"/>
              </a:spcAft>
              <a:buSzPts val="1400"/>
              <a:buChar char="-"/>
            </a:pPr>
            <a:r>
              <a:rPr lang="en-US" sz="1100">
                <a:solidFill>
                  <a:srgbClr val="222222"/>
                </a:solidFill>
                <a:highlight>
                  <a:srgbClr val="FFFFFF"/>
                </a:highlight>
                <a:latin typeface="Arial"/>
                <a:ea typeface="Arial"/>
                <a:cs typeface="Arial"/>
                <a:sym typeface="Arial"/>
              </a:rPr>
              <a:t>Alexis Strader, Senior Manager, Project Management and Strategy Lead Global Public Health Supply Chain J&amp;J</a:t>
            </a:r>
            <a:endParaRPr sz="1100">
              <a:solidFill>
                <a:srgbClr val="222222"/>
              </a:solidFill>
              <a:highlight>
                <a:srgbClr val="FFFFFF"/>
              </a:highlight>
              <a:latin typeface="Arial"/>
              <a:ea typeface="Arial"/>
              <a:cs typeface="Arial"/>
              <a:sym typeface="Arial"/>
            </a:endParaRPr>
          </a:p>
          <a:p>
            <a:pPr indent="-317500" lvl="0" marL="457200" rtl="0" algn="l">
              <a:spcBef>
                <a:spcPts val="0"/>
              </a:spcBef>
              <a:spcAft>
                <a:spcPts val="0"/>
              </a:spcAft>
              <a:buSzPts val="1400"/>
              <a:buChar char="-"/>
            </a:pPr>
            <a:r>
              <a:t/>
            </a:r>
            <a:endParaRPr/>
          </a:p>
        </p:txBody>
      </p:sp>
      <p:sp>
        <p:nvSpPr>
          <p:cNvPr id="128" name="Google Shape;128;g15b4a44827d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58a47d24b2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g158a47d24b2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5971466338_0_38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g15971466338_0_3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5971466338_0_39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g15971466338_0_3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5971466338_0_40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g15971466338_0_4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5971466338_0_40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g15971466338_0_4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5971466338_0_4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g15971466338_0_4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5971466338_0_4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g15971466338_0_4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5971466338_0_4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g15971466338_0_4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5b4a44827d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15b4a44827d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42900" lvl="0" marL="457200" rtl="0" algn="l">
              <a:spcBef>
                <a:spcPts val="0"/>
              </a:spcBef>
              <a:spcAft>
                <a:spcPts val="0"/>
              </a:spcAft>
              <a:buClr>
                <a:schemeClr val="dk1"/>
              </a:buClr>
              <a:buSzPts val="1800"/>
              <a:buChar char="●"/>
            </a:pPr>
            <a:r>
              <a:rPr lang="en-US" sz="1800">
                <a:latin typeface="Arial"/>
                <a:ea typeface="Arial"/>
                <a:cs typeface="Arial"/>
                <a:sym typeface="Arial"/>
              </a:rPr>
              <a:t>What motivates the private sector to engage with the public sector through programs like STEP?  </a:t>
            </a:r>
            <a:endParaRPr sz="1800">
              <a:latin typeface="Arial"/>
              <a:ea typeface="Arial"/>
              <a:cs typeface="Arial"/>
              <a:sym typeface="Arial"/>
            </a:endParaRPr>
          </a:p>
          <a:p>
            <a:pPr indent="-342900" lvl="0" marL="457200" rtl="0" algn="l">
              <a:spcBef>
                <a:spcPts val="0"/>
              </a:spcBef>
              <a:spcAft>
                <a:spcPts val="0"/>
              </a:spcAft>
              <a:buClr>
                <a:schemeClr val="dk1"/>
              </a:buClr>
              <a:buSzPts val="1800"/>
              <a:buChar char="●"/>
            </a:pPr>
            <a:r>
              <a:rPr lang="en-US" sz="1800">
                <a:latin typeface="Arial"/>
                <a:ea typeface="Arial"/>
                <a:cs typeface="Arial"/>
                <a:sym typeface="Arial"/>
              </a:rPr>
              <a:t>How do programs like STEP fit into organization’s Corporate Social Responsibility (CSR) goals and, more recently, organizations Environment, Social and Governance (ESG) goals?</a:t>
            </a:r>
            <a:endParaRPr sz="1800">
              <a:latin typeface="Arial"/>
              <a:ea typeface="Arial"/>
              <a:cs typeface="Arial"/>
              <a:sym typeface="Arial"/>
            </a:endParaRPr>
          </a:p>
          <a:p>
            <a:pPr indent="-342900" lvl="0" marL="457200" rtl="0" algn="l">
              <a:spcBef>
                <a:spcPts val="0"/>
              </a:spcBef>
              <a:spcAft>
                <a:spcPts val="0"/>
              </a:spcAft>
              <a:buClr>
                <a:schemeClr val="dk1"/>
              </a:buClr>
              <a:buSzPts val="1800"/>
              <a:buChar char="●"/>
            </a:pPr>
            <a:r>
              <a:rPr lang="en-US" sz="1800">
                <a:latin typeface="Arial"/>
                <a:ea typeface="Arial"/>
                <a:cs typeface="Arial"/>
                <a:sym typeface="Arial"/>
              </a:rPr>
              <a:t>How is STEP’s reliance on private sector “skills-based (expert) volunteers” sustainable and scalable?</a:t>
            </a:r>
            <a:endParaRPr sz="1800">
              <a:latin typeface="Arial"/>
              <a:ea typeface="Arial"/>
              <a:cs typeface="Arial"/>
              <a:sym typeface="Arial"/>
            </a:endParaRPr>
          </a:p>
          <a:p>
            <a:pPr indent="-342900" lvl="0" marL="457200" rtl="0" algn="l">
              <a:spcBef>
                <a:spcPts val="0"/>
              </a:spcBef>
              <a:spcAft>
                <a:spcPts val="0"/>
              </a:spcAft>
              <a:buClr>
                <a:schemeClr val="dk1"/>
              </a:buClr>
              <a:buSzPts val="1800"/>
              <a:buChar char="●"/>
            </a:pPr>
            <a:r>
              <a:rPr lang="en-US" sz="1800">
                <a:latin typeface="Arial"/>
                <a:ea typeface="Arial"/>
                <a:cs typeface="Arial"/>
                <a:sym typeface="Arial"/>
              </a:rPr>
              <a:t>What do the volunteers get from the program?</a:t>
            </a:r>
            <a:endParaRPr sz="18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800">
              <a:latin typeface="Arial"/>
              <a:ea typeface="Arial"/>
              <a:cs typeface="Arial"/>
              <a:sym typeface="Arial"/>
            </a:endParaRPr>
          </a:p>
          <a:p>
            <a:pPr indent="-342900" lvl="0" marL="457200" rtl="0" algn="l">
              <a:spcBef>
                <a:spcPts val="0"/>
              </a:spcBef>
              <a:spcAft>
                <a:spcPts val="0"/>
              </a:spcAft>
              <a:buClr>
                <a:schemeClr val="dk1"/>
              </a:buClr>
              <a:buSzPts val="1800"/>
              <a:buChar char="●"/>
            </a:pPr>
            <a:r>
              <a:rPr lang="en-US" sz="1800">
                <a:latin typeface="Arial"/>
                <a:ea typeface="Arial"/>
                <a:cs typeface="Arial"/>
                <a:sym typeface="Arial"/>
              </a:rPr>
              <a:t>How did J&amp;J support vSTEP 2.0 in Zambia?</a:t>
            </a:r>
            <a:endParaRPr sz="1800">
              <a:latin typeface="Arial"/>
              <a:ea typeface="Arial"/>
              <a:cs typeface="Arial"/>
              <a:sym typeface="Arial"/>
            </a:endParaRPr>
          </a:p>
          <a:p>
            <a:pPr indent="-342900" lvl="0" marL="457200" rtl="0" algn="l">
              <a:spcBef>
                <a:spcPts val="0"/>
              </a:spcBef>
              <a:spcAft>
                <a:spcPts val="0"/>
              </a:spcAft>
              <a:buClr>
                <a:schemeClr val="dk1"/>
              </a:buClr>
              <a:buSzPts val="1800"/>
              <a:buChar char="●"/>
            </a:pPr>
            <a:r>
              <a:rPr lang="en-US" sz="1800">
                <a:latin typeface="Arial"/>
                <a:ea typeface="Arial"/>
                <a:cs typeface="Arial"/>
                <a:sym typeface="Arial"/>
              </a:rPr>
              <a:t>Did the program’s results meet J&amp;J’s expectations?</a:t>
            </a:r>
            <a:endParaRPr sz="1800">
              <a:latin typeface="Arial"/>
              <a:ea typeface="Arial"/>
              <a:cs typeface="Arial"/>
              <a:sym typeface="Arial"/>
            </a:endParaRPr>
          </a:p>
          <a:p>
            <a:pPr indent="-317500" lvl="0" marL="457200" rtl="0" algn="l">
              <a:spcBef>
                <a:spcPts val="0"/>
              </a:spcBef>
              <a:spcAft>
                <a:spcPts val="0"/>
              </a:spcAft>
              <a:buClr>
                <a:schemeClr val="dk1"/>
              </a:buClr>
              <a:buSzPts val="1400"/>
              <a:buChar char="●"/>
            </a:pPr>
            <a:r>
              <a:rPr lang="en-US" sz="1800">
                <a:latin typeface="Arial"/>
                <a:ea typeface="Arial"/>
                <a:cs typeface="Arial"/>
                <a:sym typeface="Arial"/>
              </a:rPr>
              <a:t>Did J&amp;J’s participation meet Zambia’s expectations?</a:t>
            </a:r>
            <a:r>
              <a:rPr lang="en-US"/>
              <a:t>KEVIN TO ADD QUESTIONS</a:t>
            </a:r>
            <a:endParaRPr/>
          </a:p>
        </p:txBody>
      </p:sp>
      <p:sp>
        <p:nvSpPr>
          <p:cNvPr id="368" name="Google Shape;368;g15b4a44827d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58d21e9b7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g158d21e9b7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5b4a44827d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5b4a44827d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g15b4a44827d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ff67aed11e_4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ff67aed11e_4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gff67aed11e_4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5971466338_0_4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g15971466338_0_4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5971466338_0_4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g15971466338_0_4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5971466338_0_49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g15971466338_0_4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578566e8b2_1_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g1578566e8b2_1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png"/><Relationship Id="rId4" Type="http://schemas.openxmlformats.org/officeDocument/2006/relationships/image" Target="../media/image20.png"/><Relationship Id="rId10" Type="http://schemas.openxmlformats.org/officeDocument/2006/relationships/image" Target="../media/image7.png"/><Relationship Id="rId9" Type="http://schemas.openxmlformats.org/officeDocument/2006/relationships/image" Target="../media/image9.jpg"/><Relationship Id="rId5" Type="http://schemas.openxmlformats.org/officeDocument/2006/relationships/image" Target="../media/image12.png"/><Relationship Id="rId6" Type="http://schemas.openxmlformats.org/officeDocument/2006/relationships/image" Target="../media/image10.jpg"/><Relationship Id="rId7" Type="http://schemas.openxmlformats.org/officeDocument/2006/relationships/image" Target="../media/image5.png"/><Relationship Id="rId8"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5.png"/><Relationship Id="rId4" Type="http://schemas.openxmlformats.org/officeDocument/2006/relationships/image" Target="../media/image13.png"/><Relationship Id="rId10" Type="http://schemas.openxmlformats.org/officeDocument/2006/relationships/image" Target="../media/image7.png"/><Relationship Id="rId9" Type="http://schemas.openxmlformats.org/officeDocument/2006/relationships/image" Target="../media/image12.png"/><Relationship Id="rId5" Type="http://schemas.openxmlformats.org/officeDocument/2006/relationships/image" Target="../media/image9.jpg"/><Relationship Id="rId6" Type="http://schemas.openxmlformats.org/officeDocument/2006/relationships/image" Target="../media/image17.png"/><Relationship Id="rId7" Type="http://schemas.openxmlformats.org/officeDocument/2006/relationships/image" Target="../media/image1.png"/><Relationship Id="rId8"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 name="Shape 12"/>
        <p:cNvGrpSpPr/>
        <p:nvPr/>
      </p:nvGrpSpPr>
      <p:grpSpPr>
        <a:xfrm>
          <a:off x="0" y="0"/>
          <a:ext cx="0" cy="0"/>
          <a:chOff x="0" y="0"/>
          <a:chExt cx="0" cy="0"/>
        </a:xfrm>
      </p:grpSpPr>
      <p:sp>
        <p:nvSpPr>
          <p:cNvPr id="13" name="Google Shape;13;p6"/>
          <p:cNvSpPr/>
          <p:nvPr/>
        </p:nvSpPr>
        <p:spPr>
          <a:xfrm>
            <a:off x="0" y="6565932"/>
            <a:ext cx="12192000" cy="29707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 name="Google Shape;14;p6"/>
          <p:cNvSpPr/>
          <p:nvPr/>
        </p:nvSpPr>
        <p:spPr>
          <a:xfrm>
            <a:off x="-1" y="1072377"/>
            <a:ext cx="12192001" cy="4713245"/>
          </a:xfrm>
          <a:prstGeom prst="rect">
            <a:avLst/>
          </a:prstGeom>
          <a:gradFill>
            <a:gsLst>
              <a:gs pos="0">
                <a:srgbClr val="0F2456"/>
              </a:gs>
              <a:gs pos="50000">
                <a:srgbClr val="17347D"/>
              </a:gs>
              <a:gs pos="100000">
                <a:srgbClr val="1B3E97"/>
              </a:gs>
            </a:gsLst>
            <a:lin ang="162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ext&#10;&#10;Description automatically generated" id="15" name="Google Shape;15;p6"/>
          <p:cNvPicPr preferRelativeResize="0"/>
          <p:nvPr/>
        </p:nvPicPr>
        <p:blipFill rotWithShape="1">
          <a:blip r:embed="rId2">
            <a:alphaModFix/>
          </a:blip>
          <a:srcRect b="0" l="0" r="0" t="0"/>
          <a:stretch/>
        </p:blipFill>
        <p:spPr>
          <a:xfrm>
            <a:off x="5474975" y="6197413"/>
            <a:ext cx="887318" cy="499856"/>
          </a:xfrm>
          <a:prstGeom prst="rect">
            <a:avLst/>
          </a:prstGeom>
          <a:noFill/>
          <a:ln>
            <a:noFill/>
          </a:ln>
        </p:spPr>
      </p:pic>
      <p:pic>
        <p:nvPicPr>
          <p:cNvPr id="16" name="Google Shape;16;p6"/>
          <p:cNvPicPr preferRelativeResize="0"/>
          <p:nvPr/>
        </p:nvPicPr>
        <p:blipFill rotWithShape="1">
          <a:blip r:embed="rId3">
            <a:alphaModFix/>
          </a:blip>
          <a:srcRect b="0" l="0" r="0" t="0"/>
          <a:stretch/>
        </p:blipFill>
        <p:spPr>
          <a:xfrm>
            <a:off x="6895258" y="6320321"/>
            <a:ext cx="1473107" cy="174171"/>
          </a:xfrm>
          <a:prstGeom prst="rect">
            <a:avLst/>
          </a:prstGeom>
          <a:noFill/>
          <a:ln>
            <a:noFill/>
          </a:ln>
        </p:spPr>
      </p:pic>
      <p:pic>
        <p:nvPicPr>
          <p:cNvPr descr="Logo&#10;&#10;Description automatically generated" id="17" name="Google Shape;17;p6"/>
          <p:cNvPicPr preferRelativeResize="0"/>
          <p:nvPr/>
        </p:nvPicPr>
        <p:blipFill rotWithShape="1">
          <a:blip r:embed="rId4">
            <a:alphaModFix/>
          </a:blip>
          <a:srcRect b="0" l="0" r="0" t="0"/>
          <a:stretch/>
        </p:blipFill>
        <p:spPr>
          <a:xfrm>
            <a:off x="3835617" y="6065069"/>
            <a:ext cx="1071717" cy="605753"/>
          </a:xfrm>
          <a:prstGeom prst="rect">
            <a:avLst/>
          </a:prstGeom>
          <a:noFill/>
          <a:ln>
            <a:noFill/>
          </a:ln>
        </p:spPr>
      </p:pic>
      <p:pic>
        <p:nvPicPr>
          <p:cNvPr descr="A picture containing text, clock, gauge&#10;&#10;Description automatically generated" id="18" name="Google Shape;18;p6"/>
          <p:cNvPicPr preferRelativeResize="0"/>
          <p:nvPr/>
        </p:nvPicPr>
        <p:blipFill rotWithShape="1">
          <a:blip r:embed="rId5">
            <a:alphaModFix/>
          </a:blip>
          <a:srcRect b="0" l="0" r="0" t="0"/>
          <a:stretch/>
        </p:blipFill>
        <p:spPr>
          <a:xfrm>
            <a:off x="8787028" y="6221918"/>
            <a:ext cx="1524003" cy="371857"/>
          </a:xfrm>
          <a:prstGeom prst="rect">
            <a:avLst/>
          </a:prstGeom>
          <a:noFill/>
          <a:ln>
            <a:noFill/>
          </a:ln>
        </p:spPr>
      </p:pic>
      <p:pic>
        <p:nvPicPr>
          <p:cNvPr id="19" name="Google Shape;19;p6"/>
          <p:cNvPicPr preferRelativeResize="0"/>
          <p:nvPr/>
        </p:nvPicPr>
        <p:blipFill rotWithShape="1">
          <a:blip r:embed="rId6">
            <a:alphaModFix/>
          </a:blip>
          <a:srcRect b="13000" l="17251" r="68164" t="8784"/>
          <a:stretch/>
        </p:blipFill>
        <p:spPr>
          <a:xfrm>
            <a:off x="7180763" y="132825"/>
            <a:ext cx="1333680" cy="796762"/>
          </a:xfrm>
          <a:prstGeom prst="rect">
            <a:avLst/>
          </a:prstGeom>
          <a:noFill/>
          <a:ln>
            <a:noFill/>
          </a:ln>
        </p:spPr>
      </p:pic>
      <p:pic>
        <p:nvPicPr>
          <p:cNvPr descr="Text&#10;&#10;Description automatically generated" id="20" name="Google Shape;20;p6"/>
          <p:cNvPicPr preferRelativeResize="0"/>
          <p:nvPr/>
        </p:nvPicPr>
        <p:blipFill rotWithShape="1">
          <a:blip r:embed="rId7">
            <a:alphaModFix/>
          </a:blip>
          <a:srcRect b="0" l="0" r="0" t="0"/>
          <a:stretch/>
        </p:blipFill>
        <p:spPr>
          <a:xfrm>
            <a:off x="5493622" y="168975"/>
            <a:ext cx="1271414" cy="635707"/>
          </a:xfrm>
          <a:prstGeom prst="rect">
            <a:avLst/>
          </a:prstGeom>
          <a:noFill/>
          <a:ln>
            <a:noFill/>
          </a:ln>
        </p:spPr>
      </p:pic>
      <p:pic>
        <p:nvPicPr>
          <p:cNvPr descr="Logo, company name&#10;&#10;Description automatically generated" id="21" name="Google Shape;21;p6"/>
          <p:cNvPicPr preferRelativeResize="0"/>
          <p:nvPr/>
        </p:nvPicPr>
        <p:blipFill rotWithShape="1">
          <a:blip r:embed="rId8">
            <a:alphaModFix/>
          </a:blip>
          <a:srcRect b="0" l="0" r="0" t="0"/>
          <a:stretch/>
        </p:blipFill>
        <p:spPr>
          <a:xfrm>
            <a:off x="9017546" y="6268"/>
            <a:ext cx="1048200" cy="1048200"/>
          </a:xfrm>
          <a:prstGeom prst="rect">
            <a:avLst/>
          </a:prstGeom>
          <a:noFill/>
          <a:ln>
            <a:noFill/>
          </a:ln>
        </p:spPr>
      </p:pic>
      <p:pic>
        <p:nvPicPr>
          <p:cNvPr descr="Logo, company name&#10;&#10;Description automatically generated" id="22" name="Google Shape;22;p6"/>
          <p:cNvPicPr preferRelativeResize="0"/>
          <p:nvPr/>
        </p:nvPicPr>
        <p:blipFill rotWithShape="1">
          <a:blip r:embed="rId9">
            <a:alphaModFix/>
          </a:blip>
          <a:srcRect b="0" l="0" r="0" t="0"/>
          <a:stretch/>
        </p:blipFill>
        <p:spPr>
          <a:xfrm>
            <a:off x="2067585" y="270093"/>
            <a:ext cx="1239743" cy="493278"/>
          </a:xfrm>
          <a:prstGeom prst="rect">
            <a:avLst/>
          </a:prstGeom>
          <a:noFill/>
          <a:ln>
            <a:noFill/>
          </a:ln>
        </p:spPr>
      </p:pic>
      <p:pic>
        <p:nvPicPr>
          <p:cNvPr id="23" name="Google Shape;23;p6"/>
          <p:cNvPicPr preferRelativeResize="0"/>
          <p:nvPr/>
        </p:nvPicPr>
        <p:blipFill rotWithShape="1">
          <a:blip r:embed="rId6">
            <a:alphaModFix/>
          </a:blip>
          <a:srcRect b="3957" l="0" r="81977" t="-3958"/>
          <a:stretch/>
        </p:blipFill>
        <p:spPr>
          <a:xfrm>
            <a:off x="3562275" y="34620"/>
            <a:ext cx="1648046" cy="1018682"/>
          </a:xfrm>
          <a:prstGeom prst="rect">
            <a:avLst/>
          </a:prstGeom>
          <a:noFill/>
          <a:ln>
            <a:noFill/>
          </a:ln>
        </p:spPr>
      </p:pic>
      <p:grpSp>
        <p:nvGrpSpPr>
          <p:cNvPr id="24" name="Google Shape;24;p6"/>
          <p:cNvGrpSpPr/>
          <p:nvPr/>
        </p:nvGrpSpPr>
        <p:grpSpPr>
          <a:xfrm>
            <a:off x="2787839" y="1590001"/>
            <a:ext cx="6261589" cy="1058597"/>
            <a:chOff x="1690277" y="1816799"/>
            <a:chExt cx="8608538" cy="1455375"/>
          </a:xfrm>
        </p:grpSpPr>
        <p:grpSp>
          <p:nvGrpSpPr>
            <p:cNvPr id="25" name="Google Shape;25;p6"/>
            <p:cNvGrpSpPr/>
            <p:nvPr/>
          </p:nvGrpSpPr>
          <p:grpSpPr>
            <a:xfrm>
              <a:off x="2161788" y="1816799"/>
              <a:ext cx="7648575" cy="1251898"/>
              <a:chOff x="1852918" y="3809781"/>
              <a:chExt cx="4039813" cy="1024818"/>
            </a:xfrm>
          </p:grpSpPr>
          <p:sp>
            <p:nvSpPr>
              <p:cNvPr id="26" name="Google Shape;26;p6"/>
              <p:cNvSpPr/>
              <p:nvPr/>
            </p:nvSpPr>
            <p:spPr>
              <a:xfrm>
                <a:off x="2019127" y="4281873"/>
                <a:ext cx="3873604" cy="552726"/>
              </a:xfrm>
              <a:prstGeom prst="parallelogram">
                <a:avLst>
                  <a:gd fmla="val 65038" name="adj"/>
                </a:avLst>
              </a:prstGeom>
              <a:solidFill>
                <a:srgbClr val="F47A3B"/>
              </a:solidFill>
              <a:ln cap="flat" cmpd="sng" w="12700">
                <a:solidFill>
                  <a:srgbClr val="F47A3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 name="Google Shape;27;p6"/>
              <p:cNvSpPr/>
              <p:nvPr/>
            </p:nvSpPr>
            <p:spPr>
              <a:xfrm>
                <a:off x="1852918" y="3809781"/>
                <a:ext cx="18473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grpSp>
        <p:sp>
          <p:nvSpPr>
            <p:cNvPr id="28" name="Google Shape;28;p6"/>
            <p:cNvSpPr/>
            <p:nvPr/>
          </p:nvSpPr>
          <p:spPr>
            <a:xfrm>
              <a:off x="1690277" y="2214335"/>
              <a:ext cx="8608538" cy="10578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cap="none">
                  <a:solidFill>
                    <a:srgbClr val="FFFFFF"/>
                  </a:solidFill>
                  <a:latin typeface="Open Sans"/>
                  <a:ea typeface="Open Sans"/>
                  <a:cs typeface="Open Sans"/>
                  <a:sym typeface="Open Sans"/>
                </a:rPr>
                <a:t>P</a:t>
              </a:r>
              <a:r>
                <a:rPr lang="en-US" sz="4400">
                  <a:solidFill>
                    <a:srgbClr val="FFFFFF"/>
                  </a:solidFill>
                  <a:latin typeface="Open Sans"/>
                  <a:ea typeface="Open Sans"/>
                  <a:cs typeface="Open Sans"/>
                  <a:sym typeface="Open Sans"/>
                </a:rPr>
                <a:t>t</a:t>
              </a:r>
              <a:r>
                <a:rPr lang="en-US" sz="4400" cap="none">
                  <a:solidFill>
                    <a:srgbClr val="FFFFFF"/>
                  </a:solidFill>
                  <a:latin typeface="Open Sans"/>
                  <a:ea typeface="Open Sans"/>
                  <a:cs typeface="Open Sans"/>
                  <a:sym typeface="Open Sans"/>
                </a:rPr>
                <a:t>D GLOBAL INDABA</a:t>
              </a:r>
              <a:endParaRPr sz="4400">
                <a:solidFill>
                  <a:schemeClr val="dk1"/>
                </a:solidFill>
                <a:latin typeface="Open Sans"/>
                <a:ea typeface="Open Sans"/>
                <a:cs typeface="Open Sans"/>
                <a:sym typeface="Open Sans"/>
              </a:endParaRPr>
            </a:p>
          </p:txBody>
        </p:sp>
        <p:sp>
          <p:nvSpPr>
            <p:cNvPr id="29" name="Google Shape;29;p6"/>
            <p:cNvSpPr/>
            <p:nvPr/>
          </p:nvSpPr>
          <p:spPr>
            <a:xfrm>
              <a:off x="2840488" y="1896912"/>
              <a:ext cx="3509212" cy="5077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cap="none">
                  <a:solidFill>
                    <a:srgbClr val="FFFFFF"/>
                  </a:solidFill>
                  <a:latin typeface="Open Sans"/>
                  <a:ea typeface="Open Sans"/>
                  <a:cs typeface="Open Sans"/>
                  <a:sym typeface="Open Sans"/>
                </a:rPr>
                <a:t>12–13 OCTOBER </a:t>
              </a:r>
              <a:r>
                <a:rPr b="1" lang="en-US" sz="1800" cap="none">
                  <a:solidFill>
                    <a:srgbClr val="F47A3B"/>
                  </a:solidFill>
                  <a:latin typeface="Open Sans"/>
                  <a:ea typeface="Open Sans"/>
                  <a:cs typeface="Open Sans"/>
                  <a:sym typeface="Open Sans"/>
                </a:rPr>
                <a:t>2022</a:t>
              </a:r>
              <a:endParaRPr/>
            </a:p>
          </p:txBody>
        </p:sp>
      </p:grpSp>
      <p:pic>
        <p:nvPicPr>
          <p:cNvPr descr="Text&#10;&#10;Description automatically generated" id="30" name="Google Shape;30;p6"/>
          <p:cNvPicPr preferRelativeResize="0"/>
          <p:nvPr/>
        </p:nvPicPr>
        <p:blipFill rotWithShape="1">
          <a:blip r:embed="rId10">
            <a:alphaModFix/>
          </a:blip>
          <a:srcRect b="0" l="0" r="0" t="0"/>
          <a:stretch/>
        </p:blipFill>
        <p:spPr>
          <a:xfrm>
            <a:off x="1731620" y="6158679"/>
            <a:ext cx="2027797" cy="619327"/>
          </a:xfrm>
          <a:prstGeom prst="rect">
            <a:avLst/>
          </a:prstGeom>
          <a:noFill/>
          <a:ln>
            <a:noFill/>
          </a:ln>
        </p:spPr>
      </p:pic>
      <p:sp>
        <p:nvSpPr>
          <p:cNvPr id="31" name="Google Shape;31;p6"/>
          <p:cNvSpPr txBox="1"/>
          <p:nvPr>
            <p:ph type="title"/>
          </p:nvPr>
        </p:nvSpPr>
        <p:spPr>
          <a:xfrm>
            <a:off x="1450373" y="2887567"/>
            <a:ext cx="9357911" cy="1325563"/>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FF7B38"/>
              </a:buClr>
              <a:buSzPts val="4400"/>
              <a:buFont typeface="Open Sans"/>
              <a:buNone/>
              <a:defRPr b="1" i="0" sz="4400" u="none" cap="none" strike="noStrike">
                <a:solidFill>
                  <a:srgbClr val="FF7B38"/>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 name="Google Shape;32;p6"/>
          <p:cNvSpPr txBox="1"/>
          <p:nvPr>
            <p:ph idx="1" type="body"/>
          </p:nvPr>
        </p:nvSpPr>
        <p:spPr>
          <a:xfrm>
            <a:off x="1450373" y="4355919"/>
            <a:ext cx="9357911" cy="63752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000"/>
              <a:buFont typeface="Arial"/>
              <a:buNone/>
              <a:defRPr b="0" i="0" sz="2000" u="none" cap="none" strike="noStrike">
                <a:solidFill>
                  <a:schemeClr val="lt1"/>
                </a:solidFill>
                <a:latin typeface="Open Sans"/>
                <a:ea typeface="Open Sans"/>
                <a:cs typeface="Open Sans"/>
                <a:sym typeface="Open Sans"/>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p7"/>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153178"/>
              </a:buClr>
              <a:buSzPts val="4400"/>
              <a:buFont typeface="Calibri"/>
              <a:buNone/>
              <a:defRPr b="0" i="0" sz="4400" u="none" cap="none" strike="noStrike">
                <a:solidFill>
                  <a:srgbClr val="153178"/>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153178"/>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rgbClr val="153178"/>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rgbClr val="153178"/>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rgbClr val="153178"/>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rgbClr val="153178"/>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7"/>
          <p:cNvSpPr txBox="1"/>
          <p:nvPr>
            <p:ph idx="12" type="sldNum"/>
          </p:nvPr>
        </p:nvSpPr>
        <p:spPr>
          <a:xfrm>
            <a:off x="9191625" y="6269123"/>
            <a:ext cx="27432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400">
                <a:solidFill>
                  <a:schemeClr val="dk1"/>
                </a:solidFill>
                <a:latin typeface="Calibri"/>
                <a:ea typeface="Calibri"/>
                <a:cs typeface="Calibri"/>
                <a:sym typeface="Calibri"/>
              </a:defRPr>
            </a:lvl1pPr>
            <a:lvl2pPr indent="0" lvl="1" marL="0" marR="0" rtl="0" algn="r">
              <a:spcBef>
                <a:spcPts val="0"/>
              </a:spcBef>
              <a:buNone/>
              <a:defRPr sz="1400">
                <a:solidFill>
                  <a:schemeClr val="dk1"/>
                </a:solidFill>
                <a:latin typeface="Calibri"/>
                <a:ea typeface="Calibri"/>
                <a:cs typeface="Calibri"/>
                <a:sym typeface="Calibri"/>
              </a:defRPr>
            </a:lvl2pPr>
            <a:lvl3pPr indent="0" lvl="2" marL="0" marR="0" rtl="0" algn="r">
              <a:spcBef>
                <a:spcPts val="0"/>
              </a:spcBef>
              <a:buNone/>
              <a:defRPr sz="1400">
                <a:solidFill>
                  <a:schemeClr val="dk1"/>
                </a:solidFill>
                <a:latin typeface="Calibri"/>
                <a:ea typeface="Calibri"/>
                <a:cs typeface="Calibri"/>
                <a:sym typeface="Calibri"/>
              </a:defRPr>
            </a:lvl3pPr>
            <a:lvl4pPr indent="0" lvl="3" marL="0" marR="0" rtl="0" algn="r">
              <a:spcBef>
                <a:spcPts val="0"/>
              </a:spcBef>
              <a:buNone/>
              <a:defRPr sz="1400">
                <a:solidFill>
                  <a:schemeClr val="dk1"/>
                </a:solidFill>
                <a:latin typeface="Calibri"/>
                <a:ea typeface="Calibri"/>
                <a:cs typeface="Calibri"/>
                <a:sym typeface="Calibri"/>
              </a:defRPr>
            </a:lvl4pPr>
            <a:lvl5pPr indent="0" lvl="4" marL="0" marR="0" rtl="0" algn="r">
              <a:spcBef>
                <a:spcPts val="0"/>
              </a:spcBef>
              <a:buNone/>
              <a:defRPr sz="1400">
                <a:solidFill>
                  <a:schemeClr val="dk1"/>
                </a:solidFill>
                <a:latin typeface="Calibri"/>
                <a:ea typeface="Calibri"/>
                <a:cs typeface="Calibri"/>
                <a:sym typeface="Calibri"/>
              </a:defRPr>
            </a:lvl5pPr>
            <a:lvl6pPr indent="0" lvl="5" marL="0" marR="0" rtl="0" algn="r">
              <a:spcBef>
                <a:spcPts val="0"/>
              </a:spcBef>
              <a:buNone/>
              <a:defRPr sz="1400">
                <a:solidFill>
                  <a:schemeClr val="dk1"/>
                </a:solidFill>
                <a:latin typeface="Calibri"/>
                <a:ea typeface="Calibri"/>
                <a:cs typeface="Calibri"/>
                <a:sym typeface="Calibri"/>
              </a:defRPr>
            </a:lvl6pPr>
            <a:lvl7pPr indent="0" lvl="6" marL="0" marR="0" rtl="0" algn="r">
              <a:spcBef>
                <a:spcPts val="0"/>
              </a:spcBef>
              <a:buNone/>
              <a:defRPr sz="1400">
                <a:solidFill>
                  <a:schemeClr val="dk1"/>
                </a:solidFill>
                <a:latin typeface="Calibri"/>
                <a:ea typeface="Calibri"/>
                <a:cs typeface="Calibri"/>
                <a:sym typeface="Calibri"/>
              </a:defRPr>
            </a:lvl7pPr>
            <a:lvl8pPr indent="0" lvl="7" marL="0" marR="0" rtl="0" algn="r">
              <a:spcBef>
                <a:spcPts val="0"/>
              </a:spcBef>
              <a:buNone/>
              <a:defRPr sz="1400">
                <a:solidFill>
                  <a:schemeClr val="dk1"/>
                </a:solidFill>
                <a:latin typeface="Calibri"/>
                <a:ea typeface="Calibri"/>
                <a:cs typeface="Calibri"/>
                <a:sym typeface="Calibri"/>
              </a:defRPr>
            </a:lvl8pPr>
            <a:lvl9pPr indent="0" lvl="8" marL="0" marR="0" rtl="0" algn="r">
              <a:spcBef>
                <a:spcPts val="0"/>
              </a:spcBef>
              <a:buNone/>
              <a:defRPr sz="14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37" name="Google Shape;37;p7"/>
          <p:cNvGrpSpPr/>
          <p:nvPr/>
        </p:nvGrpSpPr>
        <p:grpSpPr>
          <a:xfrm>
            <a:off x="9877425" y="230603"/>
            <a:ext cx="2057400" cy="429836"/>
            <a:chOff x="6096000" y="1940022"/>
            <a:chExt cx="3267075" cy="682560"/>
          </a:xfrm>
        </p:grpSpPr>
        <p:sp>
          <p:nvSpPr>
            <p:cNvPr id="38" name="Google Shape;38;p7"/>
            <p:cNvSpPr/>
            <p:nvPr/>
          </p:nvSpPr>
          <p:spPr>
            <a:xfrm>
              <a:off x="6096000" y="1997341"/>
              <a:ext cx="3267075" cy="554548"/>
            </a:xfrm>
            <a:prstGeom prst="rect">
              <a:avLst/>
            </a:prstGeom>
            <a:gradFill>
              <a:gsLst>
                <a:gs pos="0">
                  <a:srgbClr val="0F2456"/>
                </a:gs>
                <a:gs pos="50000">
                  <a:srgbClr val="17347D"/>
                </a:gs>
                <a:gs pos="100000">
                  <a:srgbClr val="1B3E97"/>
                </a:gs>
              </a:gsLst>
              <a:lin ang="162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9" name="Google Shape;39;p7"/>
            <p:cNvGrpSpPr/>
            <p:nvPr/>
          </p:nvGrpSpPr>
          <p:grpSpPr>
            <a:xfrm>
              <a:off x="6096000" y="1940022"/>
              <a:ext cx="3172960" cy="682560"/>
              <a:chOff x="1681806" y="1816804"/>
              <a:chExt cx="8608538" cy="1851840"/>
            </a:xfrm>
          </p:grpSpPr>
          <p:grpSp>
            <p:nvGrpSpPr>
              <p:cNvPr id="40" name="Google Shape;40;p7"/>
              <p:cNvGrpSpPr/>
              <p:nvPr/>
            </p:nvGrpSpPr>
            <p:grpSpPr>
              <a:xfrm>
                <a:off x="2161788" y="1816804"/>
                <a:ext cx="7638921" cy="1316380"/>
                <a:chOff x="1852918" y="3809781"/>
                <a:chExt cx="4034714" cy="1077602"/>
              </a:xfrm>
            </p:grpSpPr>
            <p:sp>
              <p:nvSpPr>
                <p:cNvPr id="41" name="Google Shape;41;p7"/>
                <p:cNvSpPr/>
                <p:nvPr/>
              </p:nvSpPr>
              <p:spPr>
                <a:xfrm>
                  <a:off x="2014027" y="4196933"/>
                  <a:ext cx="3873605" cy="690450"/>
                </a:xfrm>
                <a:prstGeom prst="parallelogram">
                  <a:avLst>
                    <a:gd fmla="val 65038" name="adj"/>
                  </a:avLst>
                </a:prstGeom>
                <a:solidFill>
                  <a:srgbClr val="F47A3B"/>
                </a:solidFill>
                <a:ln cap="flat" cmpd="sng" w="12700">
                  <a:solidFill>
                    <a:srgbClr val="F47A3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 name="Google Shape;42;p7"/>
                <p:cNvSpPr/>
                <p:nvPr/>
              </p:nvSpPr>
              <p:spPr>
                <a:xfrm>
                  <a:off x="1852918" y="3809781"/>
                  <a:ext cx="18473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grpSp>
          <p:sp>
            <p:nvSpPr>
              <p:cNvPr id="43" name="Google Shape;43;p7"/>
              <p:cNvSpPr/>
              <p:nvPr/>
            </p:nvSpPr>
            <p:spPr>
              <a:xfrm>
                <a:off x="1681806" y="2058026"/>
                <a:ext cx="8608538" cy="108080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cap="none">
                    <a:solidFill>
                      <a:srgbClr val="FFFFFF"/>
                    </a:solidFill>
                    <a:latin typeface="Open Sans"/>
                    <a:ea typeface="Open Sans"/>
                    <a:cs typeface="Open Sans"/>
                    <a:sym typeface="Open Sans"/>
                  </a:rPr>
                  <a:t>P</a:t>
                </a:r>
                <a:r>
                  <a:rPr lang="en-US" sz="1400">
                    <a:solidFill>
                      <a:srgbClr val="FFFFFF"/>
                    </a:solidFill>
                    <a:latin typeface="Open Sans"/>
                    <a:ea typeface="Open Sans"/>
                    <a:cs typeface="Open Sans"/>
                    <a:sym typeface="Open Sans"/>
                  </a:rPr>
                  <a:t>t</a:t>
                </a:r>
                <a:r>
                  <a:rPr lang="en-US" sz="1400" cap="none">
                    <a:solidFill>
                      <a:srgbClr val="FFFFFF"/>
                    </a:solidFill>
                    <a:latin typeface="Open Sans"/>
                    <a:ea typeface="Open Sans"/>
                    <a:cs typeface="Open Sans"/>
                    <a:sym typeface="Open Sans"/>
                  </a:rPr>
                  <a:t>D GLOBAL INDABA</a:t>
                </a:r>
                <a:endParaRPr sz="1400">
                  <a:solidFill>
                    <a:schemeClr val="dk1"/>
                  </a:solidFill>
                  <a:latin typeface="Open Sans"/>
                  <a:ea typeface="Open Sans"/>
                  <a:cs typeface="Open Sans"/>
                  <a:sym typeface="Open Sans"/>
                </a:endParaRPr>
              </a:p>
            </p:txBody>
          </p:sp>
          <p:sp>
            <p:nvSpPr>
              <p:cNvPr id="44" name="Google Shape;44;p7"/>
              <p:cNvSpPr/>
              <p:nvPr/>
            </p:nvSpPr>
            <p:spPr>
              <a:xfrm>
                <a:off x="2102689" y="3285101"/>
                <a:ext cx="8187655" cy="383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600">
                  <a:solidFill>
                    <a:srgbClr val="DB9435"/>
                  </a:solidFill>
                  <a:latin typeface="Open Sans"/>
                  <a:ea typeface="Open Sans"/>
                  <a:cs typeface="Open Sans"/>
                  <a:sym typeface="Open Sans"/>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p:cSld name="Final Slide">
    <p:spTree>
      <p:nvGrpSpPr>
        <p:cNvPr id="45" name="Shape 45"/>
        <p:cNvGrpSpPr/>
        <p:nvPr/>
      </p:nvGrpSpPr>
      <p:grpSpPr>
        <a:xfrm>
          <a:off x="0" y="0"/>
          <a:ext cx="0" cy="0"/>
          <a:chOff x="0" y="0"/>
          <a:chExt cx="0" cy="0"/>
        </a:xfrm>
      </p:grpSpPr>
      <p:sp>
        <p:nvSpPr>
          <p:cNvPr id="46" name="Google Shape;46;p8"/>
          <p:cNvSpPr/>
          <p:nvPr/>
        </p:nvSpPr>
        <p:spPr>
          <a:xfrm>
            <a:off x="0" y="6565932"/>
            <a:ext cx="12192000" cy="29707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 name="Google Shape;47;p8"/>
          <p:cNvSpPr/>
          <p:nvPr/>
        </p:nvSpPr>
        <p:spPr>
          <a:xfrm>
            <a:off x="1" y="1158635"/>
            <a:ext cx="12192000" cy="4713245"/>
          </a:xfrm>
          <a:prstGeom prst="rect">
            <a:avLst/>
          </a:prstGeom>
          <a:gradFill>
            <a:gsLst>
              <a:gs pos="0">
                <a:srgbClr val="0F2456"/>
              </a:gs>
              <a:gs pos="50000">
                <a:srgbClr val="17347D"/>
              </a:gs>
              <a:gs pos="100000">
                <a:srgbClr val="1B3E97"/>
              </a:gs>
            </a:gsLst>
            <a:lin ang="162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8" name="Google Shape;48;p8"/>
          <p:cNvPicPr preferRelativeResize="0"/>
          <p:nvPr/>
        </p:nvPicPr>
        <p:blipFill rotWithShape="1">
          <a:blip r:embed="rId2">
            <a:alphaModFix/>
          </a:blip>
          <a:srcRect b="13000" l="17251" r="68164" t="8784"/>
          <a:stretch/>
        </p:blipFill>
        <p:spPr>
          <a:xfrm>
            <a:off x="7180763" y="132825"/>
            <a:ext cx="1333680" cy="796762"/>
          </a:xfrm>
          <a:prstGeom prst="rect">
            <a:avLst/>
          </a:prstGeom>
          <a:noFill/>
          <a:ln>
            <a:noFill/>
          </a:ln>
        </p:spPr>
      </p:pic>
      <p:pic>
        <p:nvPicPr>
          <p:cNvPr descr="Text&#10;&#10;Description automatically generated" id="49" name="Google Shape;49;p8"/>
          <p:cNvPicPr preferRelativeResize="0"/>
          <p:nvPr/>
        </p:nvPicPr>
        <p:blipFill rotWithShape="1">
          <a:blip r:embed="rId3">
            <a:alphaModFix/>
          </a:blip>
          <a:srcRect b="0" l="0" r="0" t="0"/>
          <a:stretch/>
        </p:blipFill>
        <p:spPr>
          <a:xfrm>
            <a:off x="5493622" y="168975"/>
            <a:ext cx="1271414" cy="635707"/>
          </a:xfrm>
          <a:prstGeom prst="rect">
            <a:avLst/>
          </a:prstGeom>
          <a:noFill/>
          <a:ln>
            <a:noFill/>
          </a:ln>
        </p:spPr>
      </p:pic>
      <p:pic>
        <p:nvPicPr>
          <p:cNvPr descr="Logo, company name&#10;&#10;Description automatically generated" id="50" name="Google Shape;50;p8"/>
          <p:cNvPicPr preferRelativeResize="0"/>
          <p:nvPr/>
        </p:nvPicPr>
        <p:blipFill rotWithShape="1">
          <a:blip r:embed="rId4">
            <a:alphaModFix/>
          </a:blip>
          <a:srcRect b="0" l="0" r="0" t="0"/>
          <a:stretch/>
        </p:blipFill>
        <p:spPr>
          <a:xfrm>
            <a:off x="9017546" y="6268"/>
            <a:ext cx="1048200" cy="1048200"/>
          </a:xfrm>
          <a:prstGeom prst="rect">
            <a:avLst/>
          </a:prstGeom>
          <a:noFill/>
          <a:ln>
            <a:noFill/>
          </a:ln>
        </p:spPr>
      </p:pic>
      <p:pic>
        <p:nvPicPr>
          <p:cNvPr descr="Logo, company name&#10;&#10;Description automatically generated" id="51" name="Google Shape;51;p8"/>
          <p:cNvPicPr preferRelativeResize="0"/>
          <p:nvPr/>
        </p:nvPicPr>
        <p:blipFill rotWithShape="1">
          <a:blip r:embed="rId5">
            <a:alphaModFix/>
          </a:blip>
          <a:srcRect b="0" l="0" r="0" t="0"/>
          <a:stretch/>
        </p:blipFill>
        <p:spPr>
          <a:xfrm>
            <a:off x="2067585" y="270093"/>
            <a:ext cx="1239743" cy="493278"/>
          </a:xfrm>
          <a:prstGeom prst="rect">
            <a:avLst/>
          </a:prstGeom>
          <a:noFill/>
          <a:ln>
            <a:noFill/>
          </a:ln>
        </p:spPr>
      </p:pic>
      <p:pic>
        <p:nvPicPr>
          <p:cNvPr id="52" name="Google Shape;52;p8"/>
          <p:cNvPicPr preferRelativeResize="0"/>
          <p:nvPr/>
        </p:nvPicPr>
        <p:blipFill rotWithShape="1">
          <a:blip r:embed="rId2">
            <a:alphaModFix/>
          </a:blip>
          <a:srcRect b="3957" l="0" r="81977" t="-3958"/>
          <a:stretch/>
        </p:blipFill>
        <p:spPr>
          <a:xfrm>
            <a:off x="3562275" y="34620"/>
            <a:ext cx="1648046" cy="1018682"/>
          </a:xfrm>
          <a:prstGeom prst="rect">
            <a:avLst/>
          </a:prstGeom>
          <a:noFill/>
          <a:ln>
            <a:noFill/>
          </a:ln>
        </p:spPr>
      </p:pic>
      <p:grpSp>
        <p:nvGrpSpPr>
          <p:cNvPr id="53" name="Google Shape;53;p8"/>
          <p:cNvGrpSpPr/>
          <p:nvPr/>
        </p:nvGrpSpPr>
        <p:grpSpPr>
          <a:xfrm>
            <a:off x="2998534" y="3561401"/>
            <a:ext cx="6261589" cy="1397313"/>
            <a:chOff x="1721090" y="1747595"/>
            <a:chExt cx="8608538" cy="1921049"/>
          </a:xfrm>
        </p:grpSpPr>
        <p:grpSp>
          <p:nvGrpSpPr>
            <p:cNvPr id="54" name="Google Shape;54;p8"/>
            <p:cNvGrpSpPr/>
            <p:nvPr/>
          </p:nvGrpSpPr>
          <p:grpSpPr>
            <a:xfrm>
              <a:off x="2161788" y="1816794"/>
              <a:ext cx="7668235" cy="1174186"/>
              <a:chOff x="1852918" y="3809781"/>
              <a:chExt cx="4050197" cy="961203"/>
            </a:xfrm>
          </p:grpSpPr>
          <p:sp>
            <p:nvSpPr>
              <p:cNvPr id="55" name="Google Shape;55;p8"/>
              <p:cNvSpPr/>
              <p:nvPr/>
            </p:nvSpPr>
            <p:spPr>
              <a:xfrm>
                <a:off x="2029511" y="4158277"/>
                <a:ext cx="3873604" cy="612707"/>
              </a:xfrm>
              <a:prstGeom prst="parallelogram">
                <a:avLst>
                  <a:gd fmla="val 65038" name="adj"/>
                </a:avLst>
              </a:prstGeom>
              <a:solidFill>
                <a:srgbClr val="F47A3B"/>
              </a:solidFill>
              <a:ln cap="flat" cmpd="sng" w="12700">
                <a:solidFill>
                  <a:srgbClr val="F47A3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 name="Google Shape;56;p8"/>
              <p:cNvSpPr/>
              <p:nvPr/>
            </p:nvSpPr>
            <p:spPr>
              <a:xfrm>
                <a:off x="1852918" y="3809781"/>
                <a:ext cx="18473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grpSp>
        <p:sp>
          <p:nvSpPr>
            <p:cNvPr id="57" name="Google Shape;57;p8"/>
            <p:cNvSpPr/>
            <p:nvPr/>
          </p:nvSpPr>
          <p:spPr>
            <a:xfrm>
              <a:off x="1721090" y="2097687"/>
              <a:ext cx="8608538" cy="10578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cap="none">
                  <a:solidFill>
                    <a:srgbClr val="FFFFFF"/>
                  </a:solidFill>
                  <a:latin typeface="Open Sans"/>
                  <a:ea typeface="Open Sans"/>
                  <a:cs typeface="Open Sans"/>
                  <a:sym typeface="Open Sans"/>
                </a:rPr>
                <a:t>P</a:t>
              </a:r>
              <a:r>
                <a:rPr lang="en-US" sz="4400">
                  <a:solidFill>
                    <a:srgbClr val="FFFFFF"/>
                  </a:solidFill>
                  <a:latin typeface="Open Sans"/>
                  <a:ea typeface="Open Sans"/>
                  <a:cs typeface="Open Sans"/>
                  <a:sym typeface="Open Sans"/>
                </a:rPr>
                <a:t>t</a:t>
              </a:r>
              <a:r>
                <a:rPr lang="en-US" sz="4400" cap="none">
                  <a:solidFill>
                    <a:srgbClr val="FFFFFF"/>
                  </a:solidFill>
                  <a:latin typeface="Open Sans"/>
                  <a:ea typeface="Open Sans"/>
                  <a:cs typeface="Open Sans"/>
                  <a:sym typeface="Open Sans"/>
                </a:rPr>
                <a:t>D GLOBAL INDABA</a:t>
              </a:r>
              <a:endParaRPr sz="4400">
                <a:solidFill>
                  <a:schemeClr val="dk1"/>
                </a:solidFill>
                <a:latin typeface="Open Sans"/>
                <a:ea typeface="Open Sans"/>
                <a:cs typeface="Open Sans"/>
                <a:sym typeface="Open Sans"/>
              </a:endParaRPr>
            </a:p>
          </p:txBody>
        </p:sp>
        <p:sp>
          <p:nvSpPr>
            <p:cNvPr id="58" name="Google Shape;58;p8"/>
            <p:cNvSpPr/>
            <p:nvPr/>
          </p:nvSpPr>
          <p:spPr>
            <a:xfrm>
              <a:off x="3007286" y="1747595"/>
              <a:ext cx="3509212" cy="5077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cap="none">
                  <a:solidFill>
                    <a:srgbClr val="FFFFFF"/>
                  </a:solidFill>
                  <a:latin typeface="Open Sans"/>
                  <a:ea typeface="Open Sans"/>
                  <a:cs typeface="Open Sans"/>
                  <a:sym typeface="Open Sans"/>
                </a:rPr>
                <a:t>12–13 OCTOBER </a:t>
              </a:r>
              <a:r>
                <a:rPr b="1" lang="en-US" sz="1800" cap="none">
                  <a:solidFill>
                    <a:srgbClr val="F47A3B"/>
                  </a:solidFill>
                  <a:latin typeface="Open Sans"/>
                  <a:ea typeface="Open Sans"/>
                  <a:cs typeface="Open Sans"/>
                  <a:sym typeface="Open Sans"/>
                </a:rPr>
                <a:t>2022</a:t>
              </a:r>
              <a:endParaRPr/>
            </a:p>
          </p:txBody>
        </p:sp>
        <p:sp>
          <p:nvSpPr>
            <p:cNvPr id="59" name="Google Shape;59;p8"/>
            <p:cNvSpPr/>
            <p:nvPr/>
          </p:nvSpPr>
          <p:spPr>
            <a:xfrm>
              <a:off x="2102689" y="3285101"/>
              <a:ext cx="8187655" cy="383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600">
                <a:solidFill>
                  <a:srgbClr val="DB9435"/>
                </a:solidFill>
                <a:latin typeface="Open Sans"/>
                <a:ea typeface="Open Sans"/>
                <a:cs typeface="Open Sans"/>
                <a:sym typeface="Open Sans"/>
              </a:endParaRPr>
            </a:p>
          </p:txBody>
        </p:sp>
      </p:grpSp>
      <p:sp>
        <p:nvSpPr>
          <p:cNvPr id="60" name="Google Shape;60;p8"/>
          <p:cNvSpPr txBox="1"/>
          <p:nvPr/>
        </p:nvSpPr>
        <p:spPr>
          <a:xfrm>
            <a:off x="5114615" y="5063732"/>
            <a:ext cx="381813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info@upavon.co.za</a:t>
            </a:r>
            <a:endParaRPr/>
          </a:p>
        </p:txBody>
      </p:sp>
      <p:pic>
        <p:nvPicPr>
          <p:cNvPr descr="Text&#10;&#10;Description automatically generated" id="61" name="Google Shape;61;p8"/>
          <p:cNvPicPr preferRelativeResize="0"/>
          <p:nvPr/>
        </p:nvPicPr>
        <p:blipFill rotWithShape="1">
          <a:blip r:embed="rId6">
            <a:alphaModFix/>
          </a:blip>
          <a:srcRect b="0" l="0" r="0" t="0"/>
          <a:stretch/>
        </p:blipFill>
        <p:spPr>
          <a:xfrm>
            <a:off x="5474975" y="6197413"/>
            <a:ext cx="887318" cy="499856"/>
          </a:xfrm>
          <a:prstGeom prst="rect">
            <a:avLst/>
          </a:prstGeom>
          <a:noFill/>
          <a:ln>
            <a:noFill/>
          </a:ln>
        </p:spPr>
      </p:pic>
      <p:pic>
        <p:nvPicPr>
          <p:cNvPr id="62" name="Google Shape;62;p8"/>
          <p:cNvPicPr preferRelativeResize="0"/>
          <p:nvPr/>
        </p:nvPicPr>
        <p:blipFill rotWithShape="1">
          <a:blip r:embed="rId7">
            <a:alphaModFix/>
          </a:blip>
          <a:srcRect b="0" l="0" r="0" t="0"/>
          <a:stretch/>
        </p:blipFill>
        <p:spPr>
          <a:xfrm>
            <a:off x="6895258" y="6320321"/>
            <a:ext cx="1473107" cy="174171"/>
          </a:xfrm>
          <a:prstGeom prst="rect">
            <a:avLst/>
          </a:prstGeom>
          <a:noFill/>
          <a:ln>
            <a:noFill/>
          </a:ln>
        </p:spPr>
      </p:pic>
      <p:pic>
        <p:nvPicPr>
          <p:cNvPr descr="Logo&#10;&#10;Description automatically generated" id="63" name="Google Shape;63;p8"/>
          <p:cNvPicPr preferRelativeResize="0"/>
          <p:nvPr/>
        </p:nvPicPr>
        <p:blipFill rotWithShape="1">
          <a:blip r:embed="rId8">
            <a:alphaModFix/>
          </a:blip>
          <a:srcRect b="0" l="0" r="0" t="0"/>
          <a:stretch/>
        </p:blipFill>
        <p:spPr>
          <a:xfrm>
            <a:off x="3835617" y="6065069"/>
            <a:ext cx="1071717" cy="605753"/>
          </a:xfrm>
          <a:prstGeom prst="rect">
            <a:avLst/>
          </a:prstGeom>
          <a:noFill/>
          <a:ln>
            <a:noFill/>
          </a:ln>
        </p:spPr>
      </p:pic>
      <p:pic>
        <p:nvPicPr>
          <p:cNvPr descr="A picture containing text, clock, gauge&#10;&#10;Description automatically generated" id="64" name="Google Shape;64;p8"/>
          <p:cNvPicPr preferRelativeResize="0"/>
          <p:nvPr/>
        </p:nvPicPr>
        <p:blipFill rotWithShape="1">
          <a:blip r:embed="rId9">
            <a:alphaModFix/>
          </a:blip>
          <a:srcRect b="0" l="0" r="0" t="0"/>
          <a:stretch/>
        </p:blipFill>
        <p:spPr>
          <a:xfrm>
            <a:off x="8787028" y="6221918"/>
            <a:ext cx="1524003" cy="371857"/>
          </a:xfrm>
          <a:prstGeom prst="rect">
            <a:avLst/>
          </a:prstGeom>
          <a:noFill/>
          <a:ln>
            <a:noFill/>
          </a:ln>
        </p:spPr>
      </p:pic>
      <p:pic>
        <p:nvPicPr>
          <p:cNvPr descr="Text&#10;&#10;Description automatically generated" id="65" name="Google Shape;65;p8"/>
          <p:cNvPicPr preferRelativeResize="0"/>
          <p:nvPr/>
        </p:nvPicPr>
        <p:blipFill rotWithShape="1">
          <a:blip r:embed="rId10">
            <a:alphaModFix/>
          </a:blip>
          <a:srcRect b="0" l="0" r="0" t="0"/>
          <a:stretch/>
        </p:blipFill>
        <p:spPr>
          <a:xfrm>
            <a:off x="1731620" y="6158679"/>
            <a:ext cx="2027797" cy="61932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6" name="Shape 66"/>
        <p:cNvGrpSpPr/>
        <p:nvPr/>
      </p:nvGrpSpPr>
      <p:grpSpPr>
        <a:xfrm>
          <a:off x="0" y="0"/>
          <a:ext cx="0" cy="0"/>
          <a:chOff x="0" y="0"/>
          <a:chExt cx="0" cy="0"/>
        </a:xfrm>
      </p:grpSpPr>
      <p:sp>
        <p:nvSpPr>
          <p:cNvPr id="67" name="Google Shape;67;p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153178"/>
              </a:buClr>
              <a:buSzPts val="4400"/>
              <a:buFont typeface="Calibri"/>
              <a:buNone/>
              <a:defRPr b="0" i="0" sz="4400" u="none" cap="none" strike="noStrike">
                <a:solidFill>
                  <a:srgbClr val="153178"/>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8" name="Google Shape;68;p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153178"/>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rgbClr val="153178"/>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rgbClr val="153178"/>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rgbClr val="153178"/>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rgbClr val="153178"/>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153178"/>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rgbClr val="153178"/>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rgbClr val="153178"/>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rgbClr val="153178"/>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rgbClr val="153178"/>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 name="Google Shape;70;p9"/>
          <p:cNvSpPr txBox="1"/>
          <p:nvPr>
            <p:ph idx="12" type="sldNum"/>
          </p:nvPr>
        </p:nvSpPr>
        <p:spPr>
          <a:xfrm>
            <a:off x="9191625" y="6269123"/>
            <a:ext cx="27432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400">
                <a:solidFill>
                  <a:schemeClr val="dk1"/>
                </a:solidFill>
                <a:latin typeface="Calibri"/>
                <a:ea typeface="Calibri"/>
                <a:cs typeface="Calibri"/>
                <a:sym typeface="Calibri"/>
              </a:defRPr>
            </a:lvl1pPr>
            <a:lvl2pPr indent="0" lvl="1" marL="0" marR="0" rtl="0" algn="r">
              <a:spcBef>
                <a:spcPts val="0"/>
              </a:spcBef>
              <a:buNone/>
              <a:defRPr sz="1400">
                <a:solidFill>
                  <a:schemeClr val="dk1"/>
                </a:solidFill>
                <a:latin typeface="Calibri"/>
                <a:ea typeface="Calibri"/>
                <a:cs typeface="Calibri"/>
                <a:sym typeface="Calibri"/>
              </a:defRPr>
            </a:lvl2pPr>
            <a:lvl3pPr indent="0" lvl="2" marL="0" marR="0" rtl="0" algn="r">
              <a:spcBef>
                <a:spcPts val="0"/>
              </a:spcBef>
              <a:buNone/>
              <a:defRPr sz="1400">
                <a:solidFill>
                  <a:schemeClr val="dk1"/>
                </a:solidFill>
                <a:latin typeface="Calibri"/>
                <a:ea typeface="Calibri"/>
                <a:cs typeface="Calibri"/>
                <a:sym typeface="Calibri"/>
              </a:defRPr>
            </a:lvl3pPr>
            <a:lvl4pPr indent="0" lvl="3" marL="0" marR="0" rtl="0" algn="r">
              <a:spcBef>
                <a:spcPts val="0"/>
              </a:spcBef>
              <a:buNone/>
              <a:defRPr sz="1400">
                <a:solidFill>
                  <a:schemeClr val="dk1"/>
                </a:solidFill>
                <a:latin typeface="Calibri"/>
                <a:ea typeface="Calibri"/>
                <a:cs typeface="Calibri"/>
                <a:sym typeface="Calibri"/>
              </a:defRPr>
            </a:lvl4pPr>
            <a:lvl5pPr indent="0" lvl="4" marL="0" marR="0" rtl="0" algn="r">
              <a:spcBef>
                <a:spcPts val="0"/>
              </a:spcBef>
              <a:buNone/>
              <a:defRPr sz="1400">
                <a:solidFill>
                  <a:schemeClr val="dk1"/>
                </a:solidFill>
                <a:latin typeface="Calibri"/>
                <a:ea typeface="Calibri"/>
                <a:cs typeface="Calibri"/>
                <a:sym typeface="Calibri"/>
              </a:defRPr>
            </a:lvl5pPr>
            <a:lvl6pPr indent="0" lvl="5" marL="0" marR="0" rtl="0" algn="r">
              <a:spcBef>
                <a:spcPts val="0"/>
              </a:spcBef>
              <a:buNone/>
              <a:defRPr sz="1400">
                <a:solidFill>
                  <a:schemeClr val="dk1"/>
                </a:solidFill>
                <a:latin typeface="Calibri"/>
                <a:ea typeface="Calibri"/>
                <a:cs typeface="Calibri"/>
                <a:sym typeface="Calibri"/>
              </a:defRPr>
            </a:lvl6pPr>
            <a:lvl7pPr indent="0" lvl="6" marL="0" marR="0" rtl="0" algn="r">
              <a:spcBef>
                <a:spcPts val="0"/>
              </a:spcBef>
              <a:buNone/>
              <a:defRPr sz="1400">
                <a:solidFill>
                  <a:schemeClr val="dk1"/>
                </a:solidFill>
                <a:latin typeface="Calibri"/>
                <a:ea typeface="Calibri"/>
                <a:cs typeface="Calibri"/>
                <a:sym typeface="Calibri"/>
              </a:defRPr>
            </a:lvl7pPr>
            <a:lvl8pPr indent="0" lvl="7" marL="0" marR="0" rtl="0" algn="r">
              <a:spcBef>
                <a:spcPts val="0"/>
              </a:spcBef>
              <a:buNone/>
              <a:defRPr sz="1400">
                <a:solidFill>
                  <a:schemeClr val="dk1"/>
                </a:solidFill>
                <a:latin typeface="Calibri"/>
                <a:ea typeface="Calibri"/>
                <a:cs typeface="Calibri"/>
                <a:sym typeface="Calibri"/>
              </a:defRPr>
            </a:lvl8pPr>
            <a:lvl9pPr indent="0" lvl="8" marL="0" marR="0" rtl="0" algn="r">
              <a:spcBef>
                <a:spcPts val="0"/>
              </a:spcBef>
              <a:buNone/>
              <a:defRPr sz="14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71" name="Google Shape;71;p9"/>
          <p:cNvGrpSpPr/>
          <p:nvPr/>
        </p:nvGrpSpPr>
        <p:grpSpPr>
          <a:xfrm>
            <a:off x="9877425" y="230603"/>
            <a:ext cx="2057400" cy="429836"/>
            <a:chOff x="6096000" y="1940022"/>
            <a:chExt cx="3267075" cy="682560"/>
          </a:xfrm>
        </p:grpSpPr>
        <p:sp>
          <p:nvSpPr>
            <p:cNvPr id="72" name="Google Shape;72;p9"/>
            <p:cNvSpPr/>
            <p:nvPr/>
          </p:nvSpPr>
          <p:spPr>
            <a:xfrm>
              <a:off x="6096000" y="1997341"/>
              <a:ext cx="3267075" cy="554548"/>
            </a:xfrm>
            <a:prstGeom prst="rect">
              <a:avLst/>
            </a:prstGeom>
            <a:gradFill>
              <a:gsLst>
                <a:gs pos="0">
                  <a:srgbClr val="0F2456"/>
                </a:gs>
                <a:gs pos="50000">
                  <a:srgbClr val="17347D"/>
                </a:gs>
                <a:gs pos="100000">
                  <a:srgbClr val="1B3E97"/>
                </a:gs>
              </a:gsLst>
              <a:lin ang="162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3" name="Google Shape;73;p9"/>
            <p:cNvGrpSpPr/>
            <p:nvPr/>
          </p:nvGrpSpPr>
          <p:grpSpPr>
            <a:xfrm>
              <a:off x="6096000" y="1940022"/>
              <a:ext cx="3172960" cy="682560"/>
              <a:chOff x="1681806" y="1816804"/>
              <a:chExt cx="8608538" cy="1851840"/>
            </a:xfrm>
          </p:grpSpPr>
          <p:grpSp>
            <p:nvGrpSpPr>
              <p:cNvPr id="74" name="Google Shape;74;p9"/>
              <p:cNvGrpSpPr/>
              <p:nvPr/>
            </p:nvGrpSpPr>
            <p:grpSpPr>
              <a:xfrm>
                <a:off x="2161788" y="1816804"/>
                <a:ext cx="7638921" cy="1316380"/>
                <a:chOff x="1852918" y="3809781"/>
                <a:chExt cx="4034714" cy="1077602"/>
              </a:xfrm>
            </p:grpSpPr>
            <p:sp>
              <p:nvSpPr>
                <p:cNvPr id="75" name="Google Shape;75;p9"/>
                <p:cNvSpPr/>
                <p:nvPr/>
              </p:nvSpPr>
              <p:spPr>
                <a:xfrm>
                  <a:off x="2014027" y="4196933"/>
                  <a:ext cx="3873605" cy="690450"/>
                </a:xfrm>
                <a:prstGeom prst="parallelogram">
                  <a:avLst>
                    <a:gd fmla="val 65038" name="adj"/>
                  </a:avLst>
                </a:prstGeom>
                <a:solidFill>
                  <a:srgbClr val="F47A3B"/>
                </a:solidFill>
                <a:ln cap="flat" cmpd="sng" w="12700">
                  <a:solidFill>
                    <a:srgbClr val="F47A3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9"/>
                <p:cNvSpPr/>
                <p:nvPr/>
              </p:nvSpPr>
              <p:spPr>
                <a:xfrm>
                  <a:off x="1852918" y="3809781"/>
                  <a:ext cx="18473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grpSp>
          <p:sp>
            <p:nvSpPr>
              <p:cNvPr id="77" name="Google Shape;77;p9"/>
              <p:cNvSpPr/>
              <p:nvPr/>
            </p:nvSpPr>
            <p:spPr>
              <a:xfrm>
                <a:off x="1681806" y="2058026"/>
                <a:ext cx="8608538" cy="108080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cap="none">
                    <a:solidFill>
                      <a:srgbClr val="FFFFFF"/>
                    </a:solidFill>
                    <a:latin typeface="Open Sans"/>
                    <a:ea typeface="Open Sans"/>
                    <a:cs typeface="Open Sans"/>
                    <a:sym typeface="Open Sans"/>
                  </a:rPr>
                  <a:t>P</a:t>
                </a:r>
                <a:r>
                  <a:rPr lang="en-US" sz="1400">
                    <a:solidFill>
                      <a:srgbClr val="FFFFFF"/>
                    </a:solidFill>
                    <a:latin typeface="Open Sans"/>
                    <a:ea typeface="Open Sans"/>
                    <a:cs typeface="Open Sans"/>
                    <a:sym typeface="Open Sans"/>
                  </a:rPr>
                  <a:t>t</a:t>
                </a:r>
                <a:r>
                  <a:rPr lang="en-US" sz="1400" cap="none">
                    <a:solidFill>
                      <a:srgbClr val="FFFFFF"/>
                    </a:solidFill>
                    <a:latin typeface="Open Sans"/>
                    <a:ea typeface="Open Sans"/>
                    <a:cs typeface="Open Sans"/>
                    <a:sym typeface="Open Sans"/>
                  </a:rPr>
                  <a:t>D GLOBAL INDABA</a:t>
                </a:r>
                <a:endParaRPr sz="1400">
                  <a:solidFill>
                    <a:schemeClr val="dk1"/>
                  </a:solidFill>
                  <a:latin typeface="Open Sans"/>
                  <a:ea typeface="Open Sans"/>
                  <a:cs typeface="Open Sans"/>
                  <a:sym typeface="Open Sans"/>
                </a:endParaRPr>
              </a:p>
            </p:txBody>
          </p:sp>
          <p:sp>
            <p:nvSpPr>
              <p:cNvPr id="78" name="Google Shape;78;p9"/>
              <p:cNvSpPr/>
              <p:nvPr/>
            </p:nvSpPr>
            <p:spPr>
              <a:xfrm>
                <a:off x="2102689" y="3285101"/>
                <a:ext cx="8187655" cy="383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600">
                  <a:solidFill>
                    <a:srgbClr val="DB9435"/>
                  </a:solidFill>
                  <a:latin typeface="Open Sans"/>
                  <a:ea typeface="Open Sans"/>
                  <a:cs typeface="Open Sans"/>
                  <a:sym typeface="Open Sans"/>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9" name="Shape 79"/>
        <p:cNvGrpSpPr/>
        <p:nvPr/>
      </p:nvGrpSpPr>
      <p:grpSpPr>
        <a:xfrm>
          <a:off x="0" y="0"/>
          <a:ext cx="0" cy="0"/>
          <a:chOff x="0" y="0"/>
          <a:chExt cx="0" cy="0"/>
        </a:xfrm>
      </p:grpSpPr>
      <p:sp>
        <p:nvSpPr>
          <p:cNvPr id="80" name="Google Shape;80;p10"/>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153178"/>
              </a:buClr>
              <a:buSzPts val="4400"/>
              <a:buFont typeface="Calibri"/>
              <a:buNone/>
              <a:defRPr b="0" i="0" sz="4400" u="none" cap="none" strike="noStrike">
                <a:solidFill>
                  <a:srgbClr val="153178"/>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1" name="Google Shape;81;p1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FF7B38"/>
              </a:buClr>
              <a:buSzPts val="2400"/>
              <a:buFont typeface="Arial"/>
              <a:buNone/>
              <a:defRPr b="1" i="0" sz="2400" u="none" cap="none" strike="noStrike">
                <a:solidFill>
                  <a:srgbClr val="FF7B38"/>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2" name="Google Shape;82;p1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153178"/>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rgbClr val="153178"/>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rgbClr val="153178"/>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rgbClr val="153178"/>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rgbClr val="153178"/>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1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FF7B38"/>
              </a:buClr>
              <a:buSzPts val="2400"/>
              <a:buFont typeface="Arial"/>
              <a:buNone/>
              <a:defRPr b="1" i="0" sz="2400" u="none" cap="none" strike="noStrike">
                <a:solidFill>
                  <a:srgbClr val="FF7B38"/>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4" name="Google Shape;84;p1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 name="Google Shape;85;p10"/>
          <p:cNvSpPr txBox="1"/>
          <p:nvPr>
            <p:ph idx="12" type="sldNum"/>
          </p:nvPr>
        </p:nvSpPr>
        <p:spPr>
          <a:xfrm>
            <a:off x="9191625" y="6269123"/>
            <a:ext cx="27432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400">
                <a:solidFill>
                  <a:schemeClr val="dk1"/>
                </a:solidFill>
                <a:latin typeface="Calibri"/>
                <a:ea typeface="Calibri"/>
                <a:cs typeface="Calibri"/>
                <a:sym typeface="Calibri"/>
              </a:defRPr>
            </a:lvl1pPr>
            <a:lvl2pPr indent="0" lvl="1" marL="0" marR="0" rtl="0" algn="r">
              <a:spcBef>
                <a:spcPts val="0"/>
              </a:spcBef>
              <a:buNone/>
              <a:defRPr sz="1400">
                <a:solidFill>
                  <a:schemeClr val="dk1"/>
                </a:solidFill>
                <a:latin typeface="Calibri"/>
                <a:ea typeface="Calibri"/>
                <a:cs typeface="Calibri"/>
                <a:sym typeface="Calibri"/>
              </a:defRPr>
            </a:lvl2pPr>
            <a:lvl3pPr indent="0" lvl="2" marL="0" marR="0" rtl="0" algn="r">
              <a:spcBef>
                <a:spcPts val="0"/>
              </a:spcBef>
              <a:buNone/>
              <a:defRPr sz="1400">
                <a:solidFill>
                  <a:schemeClr val="dk1"/>
                </a:solidFill>
                <a:latin typeface="Calibri"/>
                <a:ea typeface="Calibri"/>
                <a:cs typeface="Calibri"/>
                <a:sym typeface="Calibri"/>
              </a:defRPr>
            </a:lvl3pPr>
            <a:lvl4pPr indent="0" lvl="3" marL="0" marR="0" rtl="0" algn="r">
              <a:spcBef>
                <a:spcPts val="0"/>
              </a:spcBef>
              <a:buNone/>
              <a:defRPr sz="1400">
                <a:solidFill>
                  <a:schemeClr val="dk1"/>
                </a:solidFill>
                <a:latin typeface="Calibri"/>
                <a:ea typeface="Calibri"/>
                <a:cs typeface="Calibri"/>
                <a:sym typeface="Calibri"/>
              </a:defRPr>
            </a:lvl4pPr>
            <a:lvl5pPr indent="0" lvl="4" marL="0" marR="0" rtl="0" algn="r">
              <a:spcBef>
                <a:spcPts val="0"/>
              </a:spcBef>
              <a:buNone/>
              <a:defRPr sz="1400">
                <a:solidFill>
                  <a:schemeClr val="dk1"/>
                </a:solidFill>
                <a:latin typeface="Calibri"/>
                <a:ea typeface="Calibri"/>
                <a:cs typeface="Calibri"/>
                <a:sym typeface="Calibri"/>
              </a:defRPr>
            </a:lvl5pPr>
            <a:lvl6pPr indent="0" lvl="5" marL="0" marR="0" rtl="0" algn="r">
              <a:spcBef>
                <a:spcPts val="0"/>
              </a:spcBef>
              <a:buNone/>
              <a:defRPr sz="1400">
                <a:solidFill>
                  <a:schemeClr val="dk1"/>
                </a:solidFill>
                <a:latin typeface="Calibri"/>
                <a:ea typeface="Calibri"/>
                <a:cs typeface="Calibri"/>
                <a:sym typeface="Calibri"/>
              </a:defRPr>
            </a:lvl6pPr>
            <a:lvl7pPr indent="0" lvl="6" marL="0" marR="0" rtl="0" algn="r">
              <a:spcBef>
                <a:spcPts val="0"/>
              </a:spcBef>
              <a:buNone/>
              <a:defRPr sz="1400">
                <a:solidFill>
                  <a:schemeClr val="dk1"/>
                </a:solidFill>
                <a:latin typeface="Calibri"/>
                <a:ea typeface="Calibri"/>
                <a:cs typeface="Calibri"/>
                <a:sym typeface="Calibri"/>
              </a:defRPr>
            </a:lvl7pPr>
            <a:lvl8pPr indent="0" lvl="7" marL="0" marR="0" rtl="0" algn="r">
              <a:spcBef>
                <a:spcPts val="0"/>
              </a:spcBef>
              <a:buNone/>
              <a:defRPr sz="1400">
                <a:solidFill>
                  <a:schemeClr val="dk1"/>
                </a:solidFill>
                <a:latin typeface="Calibri"/>
                <a:ea typeface="Calibri"/>
                <a:cs typeface="Calibri"/>
                <a:sym typeface="Calibri"/>
              </a:defRPr>
            </a:lvl8pPr>
            <a:lvl9pPr indent="0" lvl="8" marL="0" marR="0" rtl="0" algn="r">
              <a:spcBef>
                <a:spcPts val="0"/>
              </a:spcBef>
              <a:buNone/>
              <a:defRPr sz="14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86" name="Google Shape;86;p10"/>
          <p:cNvGrpSpPr/>
          <p:nvPr/>
        </p:nvGrpSpPr>
        <p:grpSpPr>
          <a:xfrm>
            <a:off x="9877425" y="230603"/>
            <a:ext cx="2057400" cy="429836"/>
            <a:chOff x="6096000" y="1940022"/>
            <a:chExt cx="3267075" cy="682560"/>
          </a:xfrm>
        </p:grpSpPr>
        <p:sp>
          <p:nvSpPr>
            <p:cNvPr id="87" name="Google Shape;87;p10"/>
            <p:cNvSpPr/>
            <p:nvPr/>
          </p:nvSpPr>
          <p:spPr>
            <a:xfrm>
              <a:off x="6096000" y="1997341"/>
              <a:ext cx="3267075" cy="554548"/>
            </a:xfrm>
            <a:prstGeom prst="rect">
              <a:avLst/>
            </a:prstGeom>
            <a:gradFill>
              <a:gsLst>
                <a:gs pos="0">
                  <a:srgbClr val="0F2456"/>
                </a:gs>
                <a:gs pos="50000">
                  <a:srgbClr val="17347D"/>
                </a:gs>
                <a:gs pos="100000">
                  <a:srgbClr val="1B3E97"/>
                </a:gs>
              </a:gsLst>
              <a:lin ang="162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88" name="Google Shape;88;p10"/>
            <p:cNvGrpSpPr/>
            <p:nvPr/>
          </p:nvGrpSpPr>
          <p:grpSpPr>
            <a:xfrm>
              <a:off x="6096000" y="1940022"/>
              <a:ext cx="3172960" cy="682560"/>
              <a:chOff x="1681806" y="1816804"/>
              <a:chExt cx="8608538" cy="1851840"/>
            </a:xfrm>
          </p:grpSpPr>
          <p:grpSp>
            <p:nvGrpSpPr>
              <p:cNvPr id="89" name="Google Shape;89;p10"/>
              <p:cNvGrpSpPr/>
              <p:nvPr/>
            </p:nvGrpSpPr>
            <p:grpSpPr>
              <a:xfrm>
                <a:off x="2161788" y="1816804"/>
                <a:ext cx="7638921" cy="1316380"/>
                <a:chOff x="1852918" y="3809781"/>
                <a:chExt cx="4034714" cy="1077602"/>
              </a:xfrm>
            </p:grpSpPr>
            <p:sp>
              <p:nvSpPr>
                <p:cNvPr id="90" name="Google Shape;90;p10"/>
                <p:cNvSpPr/>
                <p:nvPr/>
              </p:nvSpPr>
              <p:spPr>
                <a:xfrm>
                  <a:off x="2014027" y="4196933"/>
                  <a:ext cx="3873605" cy="690450"/>
                </a:xfrm>
                <a:prstGeom prst="parallelogram">
                  <a:avLst>
                    <a:gd fmla="val 65038" name="adj"/>
                  </a:avLst>
                </a:prstGeom>
                <a:solidFill>
                  <a:srgbClr val="F47A3B"/>
                </a:solidFill>
                <a:ln cap="flat" cmpd="sng" w="12700">
                  <a:solidFill>
                    <a:srgbClr val="F47A3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0"/>
                <p:cNvSpPr/>
                <p:nvPr/>
              </p:nvSpPr>
              <p:spPr>
                <a:xfrm>
                  <a:off x="1852918" y="3809781"/>
                  <a:ext cx="18473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grpSp>
          <p:sp>
            <p:nvSpPr>
              <p:cNvPr id="92" name="Google Shape;92;p10"/>
              <p:cNvSpPr/>
              <p:nvPr/>
            </p:nvSpPr>
            <p:spPr>
              <a:xfrm>
                <a:off x="1681806" y="2058026"/>
                <a:ext cx="8608538" cy="108080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cap="none">
                    <a:solidFill>
                      <a:srgbClr val="FFFFFF"/>
                    </a:solidFill>
                    <a:latin typeface="Open Sans"/>
                    <a:ea typeface="Open Sans"/>
                    <a:cs typeface="Open Sans"/>
                    <a:sym typeface="Open Sans"/>
                  </a:rPr>
                  <a:t>P</a:t>
                </a:r>
                <a:r>
                  <a:rPr lang="en-US" sz="1400">
                    <a:solidFill>
                      <a:srgbClr val="FFFFFF"/>
                    </a:solidFill>
                    <a:latin typeface="Open Sans"/>
                    <a:ea typeface="Open Sans"/>
                    <a:cs typeface="Open Sans"/>
                    <a:sym typeface="Open Sans"/>
                  </a:rPr>
                  <a:t>t</a:t>
                </a:r>
                <a:r>
                  <a:rPr lang="en-US" sz="1400" cap="none">
                    <a:solidFill>
                      <a:srgbClr val="FFFFFF"/>
                    </a:solidFill>
                    <a:latin typeface="Open Sans"/>
                    <a:ea typeface="Open Sans"/>
                    <a:cs typeface="Open Sans"/>
                    <a:sym typeface="Open Sans"/>
                  </a:rPr>
                  <a:t>D GLOBAL INDABA</a:t>
                </a:r>
                <a:endParaRPr sz="1400">
                  <a:solidFill>
                    <a:schemeClr val="dk1"/>
                  </a:solidFill>
                  <a:latin typeface="Open Sans"/>
                  <a:ea typeface="Open Sans"/>
                  <a:cs typeface="Open Sans"/>
                  <a:sym typeface="Open Sans"/>
                </a:endParaRPr>
              </a:p>
            </p:txBody>
          </p:sp>
          <p:sp>
            <p:nvSpPr>
              <p:cNvPr id="93" name="Google Shape;93;p10"/>
              <p:cNvSpPr/>
              <p:nvPr/>
            </p:nvSpPr>
            <p:spPr>
              <a:xfrm>
                <a:off x="2102689" y="3285101"/>
                <a:ext cx="8187655" cy="383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600">
                  <a:solidFill>
                    <a:srgbClr val="DB9435"/>
                  </a:solidFill>
                  <a:latin typeface="Open Sans"/>
                  <a:ea typeface="Open Sans"/>
                  <a:cs typeface="Open Sans"/>
                  <a:sym typeface="Open Sans"/>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1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153178"/>
              </a:buClr>
              <a:buSzPts val="4400"/>
              <a:buFont typeface="Calibri"/>
              <a:buNone/>
              <a:defRPr b="0" i="0" sz="4400" u="none" cap="none" strike="noStrike">
                <a:solidFill>
                  <a:srgbClr val="153178"/>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6" name="Google Shape;96;p11"/>
          <p:cNvSpPr txBox="1"/>
          <p:nvPr>
            <p:ph idx="12" type="sldNum"/>
          </p:nvPr>
        </p:nvSpPr>
        <p:spPr>
          <a:xfrm>
            <a:off x="9191625" y="6269123"/>
            <a:ext cx="27432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400">
                <a:solidFill>
                  <a:schemeClr val="dk1"/>
                </a:solidFill>
                <a:latin typeface="Calibri"/>
                <a:ea typeface="Calibri"/>
                <a:cs typeface="Calibri"/>
                <a:sym typeface="Calibri"/>
              </a:defRPr>
            </a:lvl1pPr>
            <a:lvl2pPr indent="0" lvl="1" marL="0" marR="0" rtl="0" algn="r">
              <a:spcBef>
                <a:spcPts val="0"/>
              </a:spcBef>
              <a:buNone/>
              <a:defRPr sz="1400">
                <a:solidFill>
                  <a:schemeClr val="dk1"/>
                </a:solidFill>
                <a:latin typeface="Calibri"/>
                <a:ea typeface="Calibri"/>
                <a:cs typeface="Calibri"/>
                <a:sym typeface="Calibri"/>
              </a:defRPr>
            </a:lvl2pPr>
            <a:lvl3pPr indent="0" lvl="2" marL="0" marR="0" rtl="0" algn="r">
              <a:spcBef>
                <a:spcPts val="0"/>
              </a:spcBef>
              <a:buNone/>
              <a:defRPr sz="1400">
                <a:solidFill>
                  <a:schemeClr val="dk1"/>
                </a:solidFill>
                <a:latin typeface="Calibri"/>
                <a:ea typeface="Calibri"/>
                <a:cs typeface="Calibri"/>
                <a:sym typeface="Calibri"/>
              </a:defRPr>
            </a:lvl3pPr>
            <a:lvl4pPr indent="0" lvl="3" marL="0" marR="0" rtl="0" algn="r">
              <a:spcBef>
                <a:spcPts val="0"/>
              </a:spcBef>
              <a:buNone/>
              <a:defRPr sz="1400">
                <a:solidFill>
                  <a:schemeClr val="dk1"/>
                </a:solidFill>
                <a:latin typeface="Calibri"/>
                <a:ea typeface="Calibri"/>
                <a:cs typeface="Calibri"/>
                <a:sym typeface="Calibri"/>
              </a:defRPr>
            </a:lvl4pPr>
            <a:lvl5pPr indent="0" lvl="4" marL="0" marR="0" rtl="0" algn="r">
              <a:spcBef>
                <a:spcPts val="0"/>
              </a:spcBef>
              <a:buNone/>
              <a:defRPr sz="1400">
                <a:solidFill>
                  <a:schemeClr val="dk1"/>
                </a:solidFill>
                <a:latin typeface="Calibri"/>
                <a:ea typeface="Calibri"/>
                <a:cs typeface="Calibri"/>
                <a:sym typeface="Calibri"/>
              </a:defRPr>
            </a:lvl5pPr>
            <a:lvl6pPr indent="0" lvl="5" marL="0" marR="0" rtl="0" algn="r">
              <a:spcBef>
                <a:spcPts val="0"/>
              </a:spcBef>
              <a:buNone/>
              <a:defRPr sz="1400">
                <a:solidFill>
                  <a:schemeClr val="dk1"/>
                </a:solidFill>
                <a:latin typeface="Calibri"/>
                <a:ea typeface="Calibri"/>
                <a:cs typeface="Calibri"/>
                <a:sym typeface="Calibri"/>
              </a:defRPr>
            </a:lvl6pPr>
            <a:lvl7pPr indent="0" lvl="6" marL="0" marR="0" rtl="0" algn="r">
              <a:spcBef>
                <a:spcPts val="0"/>
              </a:spcBef>
              <a:buNone/>
              <a:defRPr sz="1400">
                <a:solidFill>
                  <a:schemeClr val="dk1"/>
                </a:solidFill>
                <a:latin typeface="Calibri"/>
                <a:ea typeface="Calibri"/>
                <a:cs typeface="Calibri"/>
                <a:sym typeface="Calibri"/>
              </a:defRPr>
            </a:lvl7pPr>
            <a:lvl8pPr indent="0" lvl="7" marL="0" marR="0" rtl="0" algn="r">
              <a:spcBef>
                <a:spcPts val="0"/>
              </a:spcBef>
              <a:buNone/>
              <a:defRPr sz="1400">
                <a:solidFill>
                  <a:schemeClr val="dk1"/>
                </a:solidFill>
                <a:latin typeface="Calibri"/>
                <a:ea typeface="Calibri"/>
                <a:cs typeface="Calibri"/>
                <a:sym typeface="Calibri"/>
              </a:defRPr>
            </a:lvl8pPr>
            <a:lvl9pPr indent="0" lvl="8" marL="0" marR="0" rtl="0" algn="r">
              <a:spcBef>
                <a:spcPts val="0"/>
              </a:spcBef>
              <a:buNone/>
              <a:defRPr sz="14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97" name="Google Shape;97;p11"/>
          <p:cNvGrpSpPr/>
          <p:nvPr/>
        </p:nvGrpSpPr>
        <p:grpSpPr>
          <a:xfrm>
            <a:off x="9877425" y="230603"/>
            <a:ext cx="2057400" cy="429836"/>
            <a:chOff x="6096000" y="1940022"/>
            <a:chExt cx="3267075" cy="682560"/>
          </a:xfrm>
        </p:grpSpPr>
        <p:sp>
          <p:nvSpPr>
            <p:cNvPr id="98" name="Google Shape;98;p11"/>
            <p:cNvSpPr/>
            <p:nvPr/>
          </p:nvSpPr>
          <p:spPr>
            <a:xfrm>
              <a:off x="6096000" y="1997341"/>
              <a:ext cx="3267075" cy="554548"/>
            </a:xfrm>
            <a:prstGeom prst="rect">
              <a:avLst/>
            </a:prstGeom>
            <a:gradFill>
              <a:gsLst>
                <a:gs pos="0">
                  <a:srgbClr val="0F2456"/>
                </a:gs>
                <a:gs pos="50000">
                  <a:srgbClr val="17347D"/>
                </a:gs>
                <a:gs pos="100000">
                  <a:srgbClr val="1B3E97"/>
                </a:gs>
              </a:gsLst>
              <a:lin ang="162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9" name="Google Shape;99;p11"/>
            <p:cNvGrpSpPr/>
            <p:nvPr/>
          </p:nvGrpSpPr>
          <p:grpSpPr>
            <a:xfrm>
              <a:off x="6096000" y="1940022"/>
              <a:ext cx="3172960" cy="682560"/>
              <a:chOff x="1681806" y="1816804"/>
              <a:chExt cx="8608538" cy="1851840"/>
            </a:xfrm>
          </p:grpSpPr>
          <p:grpSp>
            <p:nvGrpSpPr>
              <p:cNvPr id="100" name="Google Shape;100;p11"/>
              <p:cNvGrpSpPr/>
              <p:nvPr/>
            </p:nvGrpSpPr>
            <p:grpSpPr>
              <a:xfrm>
                <a:off x="2161788" y="1816804"/>
                <a:ext cx="7638921" cy="1316380"/>
                <a:chOff x="1852918" y="3809781"/>
                <a:chExt cx="4034714" cy="1077602"/>
              </a:xfrm>
            </p:grpSpPr>
            <p:sp>
              <p:nvSpPr>
                <p:cNvPr id="101" name="Google Shape;101;p11"/>
                <p:cNvSpPr/>
                <p:nvPr/>
              </p:nvSpPr>
              <p:spPr>
                <a:xfrm>
                  <a:off x="2014027" y="4196933"/>
                  <a:ext cx="3873605" cy="690450"/>
                </a:xfrm>
                <a:prstGeom prst="parallelogram">
                  <a:avLst>
                    <a:gd fmla="val 65038" name="adj"/>
                  </a:avLst>
                </a:prstGeom>
                <a:solidFill>
                  <a:srgbClr val="F47A3B"/>
                </a:solidFill>
                <a:ln cap="flat" cmpd="sng" w="12700">
                  <a:solidFill>
                    <a:srgbClr val="F47A3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11"/>
                <p:cNvSpPr/>
                <p:nvPr/>
              </p:nvSpPr>
              <p:spPr>
                <a:xfrm>
                  <a:off x="1852918" y="3809781"/>
                  <a:ext cx="18473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grpSp>
          <p:sp>
            <p:nvSpPr>
              <p:cNvPr id="103" name="Google Shape;103;p11"/>
              <p:cNvSpPr/>
              <p:nvPr/>
            </p:nvSpPr>
            <p:spPr>
              <a:xfrm>
                <a:off x="1681806" y="2058026"/>
                <a:ext cx="8608538" cy="108080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cap="none">
                    <a:solidFill>
                      <a:srgbClr val="FFFFFF"/>
                    </a:solidFill>
                    <a:latin typeface="Open Sans"/>
                    <a:ea typeface="Open Sans"/>
                    <a:cs typeface="Open Sans"/>
                    <a:sym typeface="Open Sans"/>
                  </a:rPr>
                  <a:t>P</a:t>
                </a:r>
                <a:r>
                  <a:rPr lang="en-US" sz="1400">
                    <a:solidFill>
                      <a:srgbClr val="FFFFFF"/>
                    </a:solidFill>
                    <a:latin typeface="Open Sans"/>
                    <a:ea typeface="Open Sans"/>
                    <a:cs typeface="Open Sans"/>
                    <a:sym typeface="Open Sans"/>
                  </a:rPr>
                  <a:t>t</a:t>
                </a:r>
                <a:r>
                  <a:rPr lang="en-US" sz="1400" cap="none">
                    <a:solidFill>
                      <a:srgbClr val="FFFFFF"/>
                    </a:solidFill>
                    <a:latin typeface="Open Sans"/>
                    <a:ea typeface="Open Sans"/>
                    <a:cs typeface="Open Sans"/>
                    <a:sym typeface="Open Sans"/>
                  </a:rPr>
                  <a:t>D GLOBAL INDABA</a:t>
                </a:r>
                <a:endParaRPr sz="1400">
                  <a:solidFill>
                    <a:schemeClr val="dk1"/>
                  </a:solidFill>
                  <a:latin typeface="Open Sans"/>
                  <a:ea typeface="Open Sans"/>
                  <a:cs typeface="Open Sans"/>
                  <a:sym typeface="Open Sans"/>
                </a:endParaRPr>
              </a:p>
            </p:txBody>
          </p:sp>
          <p:sp>
            <p:nvSpPr>
              <p:cNvPr id="104" name="Google Shape;104;p11"/>
              <p:cNvSpPr/>
              <p:nvPr/>
            </p:nvSpPr>
            <p:spPr>
              <a:xfrm>
                <a:off x="2102689" y="3285101"/>
                <a:ext cx="8187655" cy="383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600">
                  <a:solidFill>
                    <a:srgbClr val="DB9435"/>
                  </a:solidFill>
                  <a:latin typeface="Open Sans"/>
                  <a:ea typeface="Open Sans"/>
                  <a:cs typeface="Open Sans"/>
                  <a:sym typeface="Open Sans"/>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5" name="Shape 10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rgbClr val="153178"/>
              </a:buClr>
              <a:buSzPts val="3200"/>
              <a:buFont typeface="Calibri"/>
              <a:buNone/>
              <a:defRPr b="0" i="0" sz="3200" u="none" cap="none" strike="noStrike">
                <a:solidFill>
                  <a:srgbClr val="153178"/>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8" name="Google Shape;108;p13"/>
          <p:cNvSpPr/>
          <p:nvPr>
            <p:ph idx="2" type="pic"/>
          </p:nvPr>
        </p:nvSpPr>
        <p:spPr>
          <a:xfrm>
            <a:off x="5183188" y="987425"/>
            <a:ext cx="6172200" cy="4873625"/>
          </a:xfrm>
          <a:prstGeom prst="rect">
            <a:avLst/>
          </a:prstGeom>
          <a:noFill/>
          <a:ln>
            <a:noFill/>
          </a:ln>
        </p:spPr>
      </p:sp>
      <p:sp>
        <p:nvSpPr>
          <p:cNvPr id="109" name="Google Shape;109;p1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10" name="Google Shape;110;p13"/>
          <p:cNvSpPr txBox="1"/>
          <p:nvPr>
            <p:ph idx="12" type="sldNum"/>
          </p:nvPr>
        </p:nvSpPr>
        <p:spPr>
          <a:xfrm>
            <a:off x="9191625" y="6269123"/>
            <a:ext cx="27432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400">
                <a:solidFill>
                  <a:schemeClr val="dk1"/>
                </a:solidFill>
                <a:latin typeface="Calibri"/>
                <a:ea typeface="Calibri"/>
                <a:cs typeface="Calibri"/>
                <a:sym typeface="Calibri"/>
              </a:defRPr>
            </a:lvl1pPr>
            <a:lvl2pPr indent="0" lvl="1" marL="0" marR="0" rtl="0" algn="r">
              <a:spcBef>
                <a:spcPts val="0"/>
              </a:spcBef>
              <a:buNone/>
              <a:defRPr sz="1400">
                <a:solidFill>
                  <a:schemeClr val="dk1"/>
                </a:solidFill>
                <a:latin typeface="Calibri"/>
                <a:ea typeface="Calibri"/>
                <a:cs typeface="Calibri"/>
                <a:sym typeface="Calibri"/>
              </a:defRPr>
            </a:lvl2pPr>
            <a:lvl3pPr indent="0" lvl="2" marL="0" marR="0" rtl="0" algn="r">
              <a:spcBef>
                <a:spcPts val="0"/>
              </a:spcBef>
              <a:buNone/>
              <a:defRPr sz="1400">
                <a:solidFill>
                  <a:schemeClr val="dk1"/>
                </a:solidFill>
                <a:latin typeface="Calibri"/>
                <a:ea typeface="Calibri"/>
                <a:cs typeface="Calibri"/>
                <a:sym typeface="Calibri"/>
              </a:defRPr>
            </a:lvl3pPr>
            <a:lvl4pPr indent="0" lvl="3" marL="0" marR="0" rtl="0" algn="r">
              <a:spcBef>
                <a:spcPts val="0"/>
              </a:spcBef>
              <a:buNone/>
              <a:defRPr sz="1400">
                <a:solidFill>
                  <a:schemeClr val="dk1"/>
                </a:solidFill>
                <a:latin typeface="Calibri"/>
                <a:ea typeface="Calibri"/>
                <a:cs typeface="Calibri"/>
                <a:sym typeface="Calibri"/>
              </a:defRPr>
            </a:lvl4pPr>
            <a:lvl5pPr indent="0" lvl="4" marL="0" marR="0" rtl="0" algn="r">
              <a:spcBef>
                <a:spcPts val="0"/>
              </a:spcBef>
              <a:buNone/>
              <a:defRPr sz="1400">
                <a:solidFill>
                  <a:schemeClr val="dk1"/>
                </a:solidFill>
                <a:latin typeface="Calibri"/>
                <a:ea typeface="Calibri"/>
                <a:cs typeface="Calibri"/>
                <a:sym typeface="Calibri"/>
              </a:defRPr>
            </a:lvl5pPr>
            <a:lvl6pPr indent="0" lvl="5" marL="0" marR="0" rtl="0" algn="r">
              <a:spcBef>
                <a:spcPts val="0"/>
              </a:spcBef>
              <a:buNone/>
              <a:defRPr sz="1400">
                <a:solidFill>
                  <a:schemeClr val="dk1"/>
                </a:solidFill>
                <a:latin typeface="Calibri"/>
                <a:ea typeface="Calibri"/>
                <a:cs typeface="Calibri"/>
                <a:sym typeface="Calibri"/>
              </a:defRPr>
            </a:lvl6pPr>
            <a:lvl7pPr indent="0" lvl="6" marL="0" marR="0" rtl="0" algn="r">
              <a:spcBef>
                <a:spcPts val="0"/>
              </a:spcBef>
              <a:buNone/>
              <a:defRPr sz="1400">
                <a:solidFill>
                  <a:schemeClr val="dk1"/>
                </a:solidFill>
                <a:latin typeface="Calibri"/>
                <a:ea typeface="Calibri"/>
                <a:cs typeface="Calibri"/>
                <a:sym typeface="Calibri"/>
              </a:defRPr>
            </a:lvl7pPr>
            <a:lvl8pPr indent="0" lvl="7" marL="0" marR="0" rtl="0" algn="r">
              <a:spcBef>
                <a:spcPts val="0"/>
              </a:spcBef>
              <a:buNone/>
              <a:defRPr sz="1400">
                <a:solidFill>
                  <a:schemeClr val="dk1"/>
                </a:solidFill>
                <a:latin typeface="Calibri"/>
                <a:ea typeface="Calibri"/>
                <a:cs typeface="Calibri"/>
                <a:sym typeface="Calibri"/>
              </a:defRPr>
            </a:lvl8pPr>
            <a:lvl9pPr indent="0" lvl="8" marL="0" marR="0" rtl="0" algn="r">
              <a:spcBef>
                <a:spcPts val="0"/>
              </a:spcBef>
              <a:buNone/>
              <a:defRPr sz="14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111" name="Google Shape;111;p13"/>
          <p:cNvGrpSpPr/>
          <p:nvPr/>
        </p:nvGrpSpPr>
        <p:grpSpPr>
          <a:xfrm>
            <a:off x="9877425" y="230603"/>
            <a:ext cx="2057400" cy="429836"/>
            <a:chOff x="6096000" y="1940022"/>
            <a:chExt cx="3267075" cy="682560"/>
          </a:xfrm>
        </p:grpSpPr>
        <p:sp>
          <p:nvSpPr>
            <p:cNvPr id="112" name="Google Shape;112;p13"/>
            <p:cNvSpPr/>
            <p:nvPr/>
          </p:nvSpPr>
          <p:spPr>
            <a:xfrm>
              <a:off x="6096000" y="1997341"/>
              <a:ext cx="3267075" cy="554548"/>
            </a:xfrm>
            <a:prstGeom prst="rect">
              <a:avLst/>
            </a:prstGeom>
            <a:gradFill>
              <a:gsLst>
                <a:gs pos="0">
                  <a:srgbClr val="0F2456"/>
                </a:gs>
                <a:gs pos="50000">
                  <a:srgbClr val="17347D"/>
                </a:gs>
                <a:gs pos="100000">
                  <a:srgbClr val="1B3E97"/>
                </a:gs>
              </a:gsLst>
              <a:lin ang="162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3" name="Google Shape;113;p13"/>
            <p:cNvGrpSpPr/>
            <p:nvPr/>
          </p:nvGrpSpPr>
          <p:grpSpPr>
            <a:xfrm>
              <a:off x="6096000" y="1940022"/>
              <a:ext cx="3172960" cy="682560"/>
              <a:chOff x="1681806" y="1816804"/>
              <a:chExt cx="8608538" cy="1851840"/>
            </a:xfrm>
          </p:grpSpPr>
          <p:grpSp>
            <p:nvGrpSpPr>
              <p:cNvPr id="114" name="Google Shape;114;p13"/>
              <p:cNvGrpSpPr/>
              <p:nvPr/>
            </p:nvGrpSpPr>
            <p:grpSpPr>
              <a:xfrm>
                <a:off x="2161788" y="1816804"/>
                <a:ext cx="7638921" cy="1316380"/>
                <a:chOff x="1852918" y="3809781"/>
                <a:chExt cx="4034714" cy="1077602"/>
              </a:xfrm>
            </p:grpSpPr>
            <p:sp>
              <p:nvSpPr>
                <p:cNvPr id="115" name="Google Shape;115;p13"/>
                <p:cNvSpPr/>
                <p:nvPr/>
              </p:nvSpPr>
              <p:spPr>
                <a:xfrm>
                  <a:off x="2014027" y="4196933"/>
                  <a:ext cx="3873605" cy="690450"/>
                </a:xfrm>
                <a:prstGeom prst="parallelogram">
                  <a:avLst>
                    <a:gd fmla="val 65038" name="adj"/>
                  </a:avLst>
                </a:prstGeom>
                <a:solidFill>
                  <a:srgbClr val="F47A3B"/>
                </a:solidFill>
                <a:ln cap="flat" cmpd="sng" w="12700">
                  <a:solidFill>
                    <a:srgbClr val="F47A3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3"/>
                <p:cNvSpPr/>
                <p:nvPr/>
              </p:nvSpPr>
              <p:spPr>
                <a:xfrm>
                  <a:off x="1852918" y="3809781"/>
                  <a:ext cx="18473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grpSp>
          <p:sp>
            <p:nvSpPr>
              <p:cNvPr id="117" name="Google Shape;117;p13"/>
              <p:cNvSpPr/>
              <p:nvPr/>
            </p:nvSpPr>
            <p:spPr>
              <a:xfrm>
                <a:off x="1681806" y="2058026"/>
                <a:ext cx="8608538" cy="108080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cap="none">
                    <a:solidFill>
                      <a:srgbClr val="FFFFFF"/>
                    </a:solidFill>
                    <a:latin typeface="Open Sans"/>
                    <a:ea typeface="Open Sans"/>
                    <a:cs typeface="Open Sans"/>
                    <a:sym typeface="Open Sans"/>
                  </a:rPr>
                  <a:t>P</a:t>
                </a:r>
                <a:r>
                  <a:rPr lang="en-US" sz="1400">
                    <a:solidFill>
                      <a:srgbClr val="FFFFFF"/>
                    </a:solidFill>
                    <a:latin typeface="Open Sans"/>
                    <a:ea typeface="Open Sans"/>
                    <a:cs typeface="Open Sans"/>
                    <a:sym typeface="Open Sans"/>
                  </a:rPr>
                  <a:t>t</a:t>
                </a:r>
                <a:r>
                  <a:rPr lang="en-US" sz="1400" cap="none">
                    <a:solidFill>
                      <a:srgbClr val="FFFFFF"/>
                    </a:solidFill>
                    <a:latin typeface="Open Sans"/>
                    <a:ea typeface="Open Sans"/>
                    <a:cs typeface="Open Sans"/>
                    <a:sym typeface="Open Sans"/>
                  </a:rPr>
                  <a:t>D GLOBAL INDABA</a:t>
                </a:r>
                <a:endParaRPr sz="1400">
                  <a:solidFill>
                    <a:schemeClr val="dk1"/>
                  </a:solidFill>
                  <a:latin typeface="Open Sans"/>
                  <a:ea typeface="Open Sans"/>
                  <a:cs typeface="Open Sans"/>
                  <a:sym typeface="Open Sans"/>
                </a:endParaRPr>
              </a:p>
            </p:txBody>
          </p:sp>
          <p:sp>
            <p:nvSpPr>
              <p:cNvPr id="118" name="Google Shape;118;p13"/>
              <p:cNvSpPr/>
              <p:nvPr/>
            </p:nvSpPr>
            <p:spPr>
              <a:xfrm>
                <a:off x="2102689" y="3285101"/>
                <a:ext cx="8187655" cy="383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600">
                  <a:solidFill>
                    <a:srgbClr val="DB9435"/>
                  </a:solidFill>
                  <a:latin typeface="Open Sans"/>
                  <a:ea typeface="Open Sans"/>
                  <a:cs typeface="Open Sans"/>
                  <a:sym typeface="Open Sans"/>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
          <p:cNvSpPr/>
          <p:nvPr/>
        </p:nvSpPr>
        <p:spPr>
          <a:xfrm>
            <a:off x="0" y="6800850"/>
            <a:ext cx="12192000" cy="57150"/>
          </a:xfrm>
          <a:custGeom>
            <a:rect b="b" l="l" r="r" t="t"/>
            <a:pathLst>
              <a:path extrusionOk="0" h="76200" w="16256000">
                <a:moveTo>
                  <a:pt x="16256000" y="0"/>
                </a:moveTo>
                <a:lnTo>
                  <a:pt x="0" y="0"/>
                </a:lnTo>
                <a:lnTo>
                  <a:pt x="0" y="76200"/>
                </a:lnTo>
                <a:lnTo>
                  <a:pt x="16256000" y="76200"/>
                </a:lnTo>
                <a:lnTo>
                  <a:pt x="16256000" y="0"/>
                </a:lnTo>
                <a:close/>
              </a:path>
            </a:pathLst>
          </a:custGeom>
          <a:solidFill>
            <a:srgbClr val="FF7B3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11" name="Google Shape;11;p5"/>
          <p:cNvSpPr/>
          <p:nvPr/>
        </p:nvSpPr>
        <p:spPr>
          <a:xfrm>
            <a:off x="0" y="6724650"/>
            <a:ext cx="12192000" cy="57150"/>
          </a:xfrm>
          <a:custGeom>
            <a:rect b="b" l="l" r="r" t="t"/>
            <a:pathLst>
              <a:path extrusionOk="0" h="76200" w="16256000">
                <a:moveTo>
                  <a:pt x="16256000" y="0"/>
                </a:moveTo>
                <a:lnTo>
                  <a:pt x="0" y="0"/>
                </a:lnTo>
                <a:lnTo>
                  <a:pt x="0" y="76200"/>
                </a:lnTo>
                <a:lnTo>
                  <a:pt x="16256000" y="76200"/>
                </a:lnTo>
                <a:lnTo>
                  <a:pt x="16256000" y="0"/>
                </a:lnTo>
                <a:close/>
              </a:path>
            </a:pathLst>
          </a:custGeom>
          <a:solidFill>
            <a:srgbClr val="15317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37.png"/><Relationship Id="rId5"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4.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3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3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6.png"/><Relationship Id="rId4" Type="http://schemas.openxmlformats.org/officeDocument/2006/relationships/image" Target="../media/image31.jpg"/><Relationship Id="rId5"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
          <p:cNvSpPr txBox="1"/>
          <p:nvPr>
            <p:ph type="title"/>
          </p:nvPr>
        </p:nvSpPr>
        <p:spPr>
          <a:xfrm>
            <a:off x="1450373" y="2887567"/>
            <a:ext cx="9357911"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F7B38"/>
              </a:buClr>
              <a:buSzPts val="4400"/>
              <a:buFont typeface="Open Sans"/>
              <a:buNone/>
            </a:pPr>
            <a:r>
              <a:rPr lang="en-US"/>
              <a:t>Strategic Training Executive Program (STEP) 2.0: The Three Varying Contexts </a:t>
            </a:r>
            <a:endParaRPr/>
          </a:p>
        </p:txBody>
      </p:sp>
      <p:sp>
        <p:nvSpPr>
          <p:cNvPr id="124" name="Google Shape;124;p1"/>
          <p:cNvSpPr txBox="1"/>
          <p:nvPr>
            <p:ph idx="1" type="body"/>
          </p:nvPr>
        </p:nvSpPr>
        <p:spPr>
          <a:xfrm>
            <a:off x="1082250" y="4872175"/>
            <a:ext cx="10566600" cy="637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000"/>
              <a:buNone/>
            </a:pPr>
            <a:r>
              <a:rPr lang="en-US"/>
              <a:t>Kevin Etter, Andrew Gaydos, Dr. Franck Biayi, Dr. Regina Kouassi</a:t>
            </a:r>
            <a:r>
              <a:rPr lang="en-US"/>
              <a:t>, Dr. </a:t>
            </a:r>
            <a:r>
              <a:rPr lang="en-US"/>
              <a:t>Patricia Bobo</a:t>
            </a:r>
            <a:endParaRPr/>
          </a:p>
          <a:p>
            <a:pPr indent="0" lvl="0" marL="0" rtl="0" algn="ctr">
              <a:lnSpc>
                <a:spcPct val="90000"/>
              </a:lnSpc>
              <a:spcBef>
                <a:spcPts val="0"/>
              </a:spcBef>
              <a:spcAft>
                <a:spcPts val="0"/>
              </a:spcAft>
              <a:buClr>
                <a:schemeClr val="lt1"/>
              </a:buClr>
              <a:buSzPts val="2000"/>
              <a:buNone/>
            </a:pPr>
            <a:r>
              <a:rPr lang="en-US"/>
              <a:t>Moderated by: Rebecca Turner, USAID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1578566e8b2_1_54"/>
          <p:cNvSpPr txBox="1"/>
          <p:nvPr>
            <p:ph type="title"/>
          </p:nvPr>
        </p:nvSpPr>
        <p:spPr>
          <a:xfrm>
            <a:off x="838200" y="365125"/>
            <a:ext cx="10515600" cy="674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53178"/>
              </a:buClr>
              <a:buSzPts val="4400"/>
              <a:buFont typeface="Calibri"/>
              <a:buNone/>
            </a:pPr>
            <a:r>
              <a:rPr lang="en-US" sz="4300">
                <a:latin typeface="Open Sans"/>
                <a:ea typeface="Open Sans"/>
                <a:cs typeface="Open Sans"/>
                <a:sym typeface="Open Sans"/>
                <a:extLst>
                  <a:ext uri="http://customooxmlschemas.google.com/">
                    <go:slidesCustomData xmlns:go="http://customooxmlschemas.google.com/" textRoundtripDataId="1"/>
                  </a:ext>
                </a:extLst>
              </a:rPr>
              <a:t>Participants</a:t>
            </a:r>
            <a:endParaRPr sz="4300">
              <a:latin typeface="Open Sans"/>
              <a:ea typeface="Open Sans"/>
              <a:cs typeface="Open Sans"/>
              <a:sym typeface="Open Sans"/>
            </a:endParaRPr>
          </a:p>
        </p:txBody>
      </p:sp>
      <p:sp>
        <p:nvSpPr>
          <p:cNvPr id="237" name="Google Shape;237;g1578566e8b2_1_54"/>
          <p:cNvSpPr txBox="1"/>
          <p:nvPr>
            <p:ph idx="12" type="sldNum"/>
          </p:nvPr>
        </p:nvSpPr>
        <p:spPr>
          <a:xfrm>
            <a:off x="9191625" y="6269123"/>
            <a:ext cx="27432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sz="1300">
                <a:latin typeface="Open Sans"/>
                <a:ea typeface="Open Sans"/>
                <a:cs typeface="Open Sans"/>
                <a:sym typeface="Open Sans"/>
              </a:rPr>
              <a:t>‹#›</a:t>
            </a:fld>
            <a:endParaRPr sz="1300">
              <a:latin typeface="Open Sans"/>
              <a:ea typeface="Open Sans"/>
              <a:cs typeface="Open Sans"/>
              <a:sym typeface="Open Sans"/>
            </a:endParaRPr>
          </a:p>
        </p:txBody>
      </p:sp>
      <p:graphicFrame>
        <p:nvGraphicFramePr>
          <p:cNvPr id="238" name="Google Shape;238;g1578566e8b2_1_54"/>
          <p:cNvGraphicFramePr/>
          <p:nvPr/>
        </p:nvGraphicFramePr>
        <p:xfrm>
          <a:off x="952500" y="1039225"/>
          <a:ext cx="3000000" cy="3000000"/>
        </p:xfrm>
        <a:graphic>
          <a:graphicData uri="http://schemas.openxmlformats.org/drawingml/2006/table">
            <a:tbl>
              <a:tblPr>
                <a:noFill/>
                <a:tableStyleId>{330BF0D0-6CE9-4FF5-8AB4-EA452F9C9059}</a:tableStyleId>
              </a:tblPr>
              <a:tblGrid>
                <a:gridCol w="5143500"/>
              </a:tblGrid>
              <a:tr h="381000">
                <a:tc>
                  <a:txBody>
                    <a:bodyPr/>
                    <a:lstStyle/>
                    <a:p>
                      <a:pPr indent="0" lvl="0" marL="0" rtl="0" algn="l">
                        <a:spcBef>
                          <a:spcPts val="0"/>
                        </a:spcBef>
                        <a:spcAft>
                          <a:spcPts val="0"/>
                        </a:spcAft>
                        <a:buNone/>
                      </a:pPr>
                      <a:r>
                        <a:rPr b="1" lang="en-US" sz="1800">
                          <a:latin typeface="Open Sans"/>
                          <a:ea typeface="Open Sans"/>
                          <a:cs typeface="Open Sans"/>
                          <a:sym typeface="Open Sans"/>
                        </a:rPr>
                        <a:t>Participant (Organization)</a:t>
                      </a:r>
                      <a:endParaRPr b="1" sz="1800">
                        <a:latin typeface="Open Sans"/>
                        <a:ea typeface="Open Sans"/>
                        <a:cs typeface="Open Sans"/>
                        <a:sym typeface="Open Sans"/>
                      </a:endParaRPr>
                    </a:p>
                  </a:txBody>
                  <a:tcPr marT="91425" marB="91425" marR="91425" marL="91425"/>
                </a:tc>
              </a:tr>
              <a:tr h="381000">
                <a:tc>
                  <a:txBody>
                    <a:bodyPr/>
                    <a:lstStyle/>
                    <a:p>
                      <a:pPr indent="0" lvl="0" marL="0" rtl="0" algn="l">
                        <a:spcBef>
                          <a:spcPts val="0"/>
                        </a:spcBef>
                        <a:spcAft>
                          <a:spcPts val="0"/>
                        </a:spcAft>
                        <a:buNone/>
                      </a:pPr>
                      <a:r>
                        <a:rPr lang="en-US" sz="1800">
                          <a:latin typeface="Open Sans"/>
                          <a:ea typeface="Open Sans"/>
                          <a:cs typeface="Open Sans"/>
                          <a:sym typeface="Open Sans"/>
                        </a:rPr>
                        <a:t>Frank Biayi (PNAM)</a:t>
                      </a:r>
                      <a:endParaRPr sz="1800">
                        <a:latin typeface="Open Sans"/>
                        <a:ea typeface="Open Sans"/>
                        <a:cs typeface="Open Sans"/>
                        <a:sym typeface="Open Sans"/>
                      </a:endParaRPr>
                    </a:p>
                  </a:txBody>
                  <a:tcPr marT="91425" marB="91425" marR="91425" marL="91425"/>
                </a:tc>
              </a:tr>
              <a:tr h="381000">
                <a:tc>
                  <a:txBody>
                    <a:bodyPr/>
                    <a:lstStyle/>
                    <a:p>
                      <a:pPr indent="0" lvl="0" marL="0" rtl="0" algn="l">
                        <a:spcBef>
                          <a:spcPts val="0"/>
                        </a:spcBef>
                        <a:spcAft>
                          <a:spcPts val="0"/>
                        </a:spcAft>
                        <a:buNone/>
                      </a:pPr>
                      <a:r>
                        <a:rPr lang="en-US" sz="1800">
                          <a:latin typeface="Open Sans"/>
                          <a:ea typeface="Open Sans"/>
                          <a:cs typeface="Open Sans"/>
                          <a:sym typeface="Open Sans"/>
                        </a:rPr>
                        <a:t>Jean Nanga (pnam)</a:t>
                      </a:r>
                      <a:endParaRPr sz="1800">
                        <a:latin typeface="Open Sans"/>
                        <a:ea typeface="Open Sans"/>
                        <a:cs typeface="Open Sans"/>
                        <a:sym typeface="Open Sans"/>
                      </a:endParaRPr>
                    </a:p>
                  </a:txBody>
                  <a:tcPr marT="91425" marB="91425" marR="91425" marL="91425"/>
                </a:tc>
              </a:tr>
              <a:tr h="381000">
                <a:tc>
                  <a:txBody>
                    <a:bodyPr/>
                    <a:lstStyle/>
                    <a:p>
                      <a:pPr indent="0" lvl="0" marL="0" rtl="0" algn="l">
                        <a:spcBef>
                          <a:spcPts val="0"/>
                        </a:spcBef>
                        <a:spcAft>
                          <a:spcPts val="0"/>
                        </a:spcAft>
                        <a:buNone/>
                      </a:pPr>
                      <a:r>
                        <a:rPr lang="en-US" sz="1800">
                          <a:latin typeface="Open Sans"/>
                          <a:ea typeface="Open Sans"/>
                          <a:cs typeface="Open Sans"/>
                          <a:sym typeface="Open Sans"/>
                        </a:rPr>
                        <a:t>Dieu Merci Maseke (PNLS) </a:t>
                      </a:r>
                      <a:endParaRPr sz="1800">
                        <a:latin typeface="Open Sans"/>
                        <a:ea typeface="Open Sans"/>
                        <a:cs typeface="Open Sans"/>
                        <a:sym typeface="Open Sans"/>
                      </a:endParaRPr>
                    </a:p>
                  </a:txBody>
                  <a:tcPr marT="91425" marB="91425" marR="91425" marL="91425"/>
                </a:tc>
              </a:tr>
              <a:tr h="381000">
                <a:tc>
                  <a:txBody>
                    <a:bodyPr/>
                    <a:lstStyle/>
                    <a:p>
                      <a:pPr indent="0" lvl="0" marL="0" rtl="0" algn="l">
                        <a:spcBef>
                          <a:spcPts val="0"/>
                        </a:spcBef>
                        <a:spcAft>
                          <a:spcPts val="0"/>
                        </a:spcAft>
                        <a:buNone/>
                      </a:pPr>
                      <a:r>
                        <a:rPr lang="en-US" sz="1800">
                          <a:latin typeface="Open Sans"/>
                          <a:ea typeface="Open Sans"/>
                          <a:cs typeface="Open Sans"/>
                          <a:sym typeface="Open Sans"/>
                        </a:rPr>
                        <a:t>Ethel Mbuy Mawab (Division of Health- Kinshasa) </a:t>
                      </a:r>
                      <a:endParaRPr sz="1800">
                        <a:latin typeface="Open Sans"/>
                        <a:ea typeface="Open Sans"/>
                        <a:cs typeface="Open Sans"/>
                        <a:sym typeface="Open Sans"/>
                      </a:endParaRPr>
                    </a:p>
                  </a:txBody>
                  <a:tcPr marT="91425" marB="91425" marR="91425" marL="91425"/>
                </a:tc>
              </a:tr>
              <a:tr h="381000">
                <a:tc>
                  <a:txBody>
                    <a:bodyPr/>
                    <a:lstStyle/>
                    <a:p>
                      <a:pPr indent="0" lvl="0" marL="0" rtl="0" algn="l">
                        <a:spcBef>
                          <a:spcPts val="0"/>
                        </a:spcBef>
                        <a:spcAft>
                          <a:spcPts val="0"/>
                        </a:spcAft>
                        <a:buNone/>
                      </a:pPr>
                      <a:r>
                        <a:rPr lang="en-US" sz="1800">
                          <a:latin typeface="Open Sans"/>
                          <a:ea typeface="Open Sans"/>
                          <a:cs typeface="Open Sans"/>
                          <a:sym typeface="Open Sans"/>
                        </a:rPr>
                        <a:t>Adelard KAZADI (CAMELU) </a:t>
                      </a:r>
                      <a:endParaRPr sz="1800">
                        <a:latin typeface="Open Sans"/>
                        <a:ea typeface="Open Sans"/>
                        <a:cs typeface="Open Sans"/>
                        <a:sym typeface="Open Sans"/>
                      </a:endParaRPr>
                    </a:p>
                  </a:txBody>
                  <a:tcPr marT="91425" marB="91425" marR="91425" marL="91425"/>
                </a:tc>
              </a:tr>
              <a:tr h="381000">
                <a:tc>
                  <a:txBody>
                    <a:bodyPr/>
                    <a:lstStyle/>
                    <a:p>
                      <a:pPr indent="0" lvl="0" marL="0" rtl="0" algn="l">
                        <a:spcBef>
                          <a:spcPts val="0"/>
                        </a:spcBef>
                        <a:spcAft>
                          <a:spcPts val="0"/>
                        </a:spcAft>
                        <a:buNone/>
                      </a:pPr>
                      <a:r>
                        <a:rPr lang="en-US" sz="1800">
                          <a:latin typeface="Open Sans"/>
                          <a:ea typeface="Open Sans"/>
                          <a:cs typeface="Open Sans"/>
                          <a:sym typeface="Open Sans"/>
                        </a:rPr>
                        <a:t>Odette Kangola Masangu (IGS) </a:t>
                      </a:r>
                      <a:endParaRPr sz="1800">
                        <a:latin typeface="Open Sans"/>
                        <a:ea typeface="Open Sans"/>
                        <a:cs typeface="Open Sans"/>
                        <a:sym typeface="Open Sans"/>
                      </a:endParaRPr>
                    </a:p>
                  </a:txBody>
                  <a:tcPr marT="91425" marB="91425" marR="91425" marL="91425"/>
                </a:tc>
              </a:tr>
              <a:tr h="381000">
                <a:tc>
                  <a:txBody>
                    <a:bodyPr/>
                    <a:lstStyle/>
                    <a:p>
                      <a:pPr indent="0" lvl="0" marL="0" rtl="0" algn="l">
                        <a:spcBef>
                          <a:spcPts val="0"/>
                        </a:spcBef>
                        <a:spcAft>
                          <a:spcPts val="0"/>
                        </a:spcAft>
                        <a:buNone/>
                      </a:pPr>
                      <a:r>
                        <a:rPr lang="en-US" sz="1800">
                          <a:latin typeface="Open Sans"/>
                          <a:ea typeface="Open Sans"/>
                          <a:cs typeface="Open Sans"/>
                          <a:sym typeface="Open Sans"/>
                        </a:rPr>
                        <a:t>Jean Pascal Ngomakuku (Division of Kwilu)</a:t>
                      </a:r>
                      <a:endParaRPr sz="1800">
                        <a:latin typeface="Open Sans"/>
                        <a:ea typeface="Open Sans"/>
                        <a:cs typeface="Open Sans"/>
                        <a:sym typeface="Open Sans"/>
                      </a:endParaRPr>
                    </a:p>
                  </a:txBody>
                  <a:tcPr marT="91425" marB="91425" marR="91425" marL="91425"/>
                </a:tc>
              </a:tr>
              <a:tr h="381000">
                <a:tc>
                  <a:txBody>
                    <a:bodyPr/>
                    <a:lstStyle/>
                    <a:p>
                      <a:pPr indent="0" lvl="0" marL="0" rtl="0" algn="l">
                        <a:spcBef>
                          <a:spcPts val="0"/>
                        </a:spcBef>
                        <a:spcAft>
                          <a:spcPts val="0"/>
                        </a:spcAft>
                        <a:buNone/>
                      </a:pPr>
                      <a:r>
                        <a:rPr lang="en-US" sz="1800">
                          <a:latin typeface="Open Sans"/>
                          <a:ea typeface="Open Sans"/>
                          <a:cs typeface="Open Sans"/>
                          <a:sym typeface="Open Sans"/>
                        </a:rPr>
                        <a:t>Gloria Lumu (PNLP)</a:t>
                      </a:r>
                      <a:endParaRPr sz="1800">
                        <a:latin typeface="Open Sans"/>
                        <a:ea typeface="Open Sans"/>
                        <a:cs typeface="Open Sans"/>
                        <a:sym typeface="Open Sans"/>
                      </a:endParaRPr>
                    </a:p>
                  </a:txBody>
                  <a:tcPr marT="91425" marB="91425" marR="91425" marL="91425"/>
                </a:tc>
              </a:tr>
              <a:tr h="381000">
                <a:tc>
                  <a:txBody>
                    <a:bodyPr/>
                    <a:lstStyle/>
                    <a:p>
                      <a:pPr indent="0" lvl="0" marL="0" rtl="0" algn="l">
                        <a:spcBef>
                          <a:spcPts val="0"/>
                        </a:spcBef>
                        <a:spcAft>
                          <a:spcPts val="0"/>
                        </a:spcAft>
                        <a:buNone/>
                      </a:pPr>
                      <a:r>
                        <a:rPr lang="en-US" sz="1800">
                          <a:latin typeface="Open Sans"/>
                          <a:ea typeface="Open Sans"/>
                          <a:cs typeface="Open Sans"/>
                          <a:sym typeface="Open Sans"/>
                        </a:rPr>
                        <a:t>Gilbert Amisi (PNAM)</a:t>
                      </a:r>
                      <a:endParaRPr sz="1800">
                        <a:latin typeface="Open Sans"/>
                        <a:ea typeface="Open Sans"/>
                        <a:cs typeface="Open Sans"/>
                        <a:sym typeface="Open Sans"/>
                      </a:endParaRPr>
                    </a:p>
                  </a:txBody>
                  <a:tcPr marT="91425" marB="91425" marR="91425" marL="91425"/>
                </a:tc>
              </a:tr>
            </a:tbl>
          </a:graphicData>
        </a:graphic>
      </p:graphicFrame>
      <p:graphicFrame>
        <p:nvGraphicFramePr>
          <p:cNvPr id="239" name="Google Shape;239;g1578566e8b2_1_54"/>
          <p:cNvGraphicFramePr/>
          <p:nvPr/>
        </p:nvGraphicFramePr>
        <p:xfrm>
          <a:off x="6912825" y="1054450"/>
          <a:ext cx="3000000" cy="3000000"/>
        </p:xfrm>
        <a:graphic>
          <a:graphicData uri="http://schemas.openxmlformats.org/drawingml/2006/table">
            <a:tbl>
              <a:tblPr>
                <a:noFill/>
                <a:tableStyleId>{330BF0D0-6CE9-4FF5-8AB4-EA452F9C9059}</a:tableStyleId>
              </a:tblPr>
              <a:tblGrid>
                <a:gridCol w="4440975"/>
              </a:tblGrid>
              <a:tr h="454050">
                <a:tc>
                  <a:txBody>
                    <a:bodyPr/>
                    <a:lstStyle/>
                    <a:p>
                      <a:pPr indent="0" lvl="0" marL="0" rtl="0" algn="l">
                        <a:spcBef>
                          <a:spcPts val="0"/>
                        </a:spcBef>
                        <a:spcAft>
                          <a:spcPts val="0"/>
                        </a:spcAft>
                        <a:buNone/>
                      </a:pPr>
                      <a:r>
                        <a:rPr b="1" lang="en-US" sz="1800">
                          <a:latin typeface="Open Sans"/>
                          <a:ea typeface="Open Sans"/>
                          <a:cs typeface="Open Sans"/>
                          <a:sym typeface="Open Sans"/>
                        </a:rPr>
                        <a:t>Coach (Organization) </a:t>
                      </a:r>
                      <a:endParaRPr b="1" sz="18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54050">
                <a:tc>
                  <a:txBody>
                    <a:bodyPr/>
                    <a:lstStyle/>
                    <a:p>
                      <a:pPr indent="0" lvl="0" marL="0" rtl="0" algn="l">
                        <a:spcBef>
                          <a:spcPts val="0"/>
                        </a:spcBef>
                        <a:spcAft>
                          <a:spcPts val="0"/>
                        </a:spcAft>
                        <a:buNone/>
                      </a:pPr>
                      <a:r>
                        <a:rPr lang="en-US" sz="1800">
                          <a:latin typeface="Open Sans"/>
                          <a:ea typeface="Open Sans"/>
                          <a:cs typeface="Open Sans"/>
                          <a:sym typeface="Open Sans"/>
                        </a:rPr>
                        <a:t>Cyrile Konde (DHL)</a:t>
                      </a:r>
                      <a:endParaRPr sz="18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98575">
                <a:tc>
                  <a:txBody>
                    <a:bodyPr/>
                    <a:lstStyle/>
                    <a:p>
                      <a:pPr indent="0" lvl="0" marL="0" rtl="0" algn="l">
                        <a:spcBef>
                          <a:spcPts val="0"/>
                        </a:spcBef>
                        <a:spcAft>
                          <a:spcPts val="0"/>
                        </a:spcAft>
                        <a:buNone/>
                      </a:pPr>
                      <a:r>
                        <a:rPr lang="en-US" sz="1800">
                          <a:latin typeface="Open Sans"/>
                          <a:ea typeface="Open Sans"/>
                          <a:cs typeface="Open Sans"/>
                          <a:sym typeface="Open Sans"/>
                        </a:rPr>
                        <a:t>Christian Kashala (ISS Global Forwarding)  </a:t>
                      </a:r>
                      <a:endParaRPr sz="18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98575">
                <a:tc>
                  <a:txBody>
                    <a:bodyPr/>
                    <a:lstStyle/>
                    <a:p>
                      <a:pPr indent="0" lvl="0" marL="0" rtl="0" algn="l">
                        <a:spcBef>
                          <a:spcPts val="0"/>
                        </a:spcBef>
                        <a:spcAft>
                          <a:spcPts val="0"/>
                        </a:spcAft>
                        <a:buNone/>
                      </a:pPr>
                      <a:r>
                        <a:rPr lang="en-US" sz="1800">
                          <a:latin typeface="Open Sans"/>
                          <a:ea typeface="Open Sans"/>
                          <a:cs typeface="Open Sans"/>
                          <a:sym typeface="Open Sans"/>
                        </a:rPr>
                        <a:t>Delphin Ngoy Mwilambwe (World Vision)</a:t>
                      </a:r>
                      <a:endParaRPr sz="18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943075">
                <a:tc>
                  <a:txBody>
                    <a:bodyPr/>
                    <a:lstStyle/>
                    <a:p>
                      <a:pPr indent="0" lvl="0" marL="0" rtl="0" algn="l">
                        <a:spcBef>
                          <a:spcPts val="0"/>
                        </a:spcBef>
                        <a:spcAft>
                          <a:spcPts val="0"/>
                        </a:spcAft>
                        <a:buNone/>
                      </a:pPr>
                      <a:r>
                        <a:rPr lang="en-US" sz="1800">
                          <a:latin typeface="Open Sans"/>
                          <a:ea typeface="Open Sans"/>
                          <a:cs typeface="Open Sans"/>
                          <a:sym typeface="Open Sans"/>
                        </a:rPr>
                        <a:t>Rodrigues Tuti Makana (Single Window for Foreign Trade)</a:t>
                      </a:r>
                      <a:endParaRPr sz="18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98575">
                <a:tc>
                  <a:txBody>
                    <a:bodyPr/>
                    <a:lstStyle/>
                    <a:p>
                      <a:pPr indent="0" lvl="0" marL="0" rtl="0" algn="l">
                        <a:spcBef>
                          <a:spcPts val="0"/>
                        </a:spcBef>
                        <a:spcAft>
                          <a:spcPts val="0"/>
                        </a:spcAft>
                        <a:buNone/>
                      </a:pPr>
                      <a:r>
                        <a:rPr lang="en-US" sz="1800">
                          <a:latin typeface="Open Sans"/>
                          <a:ea typeface="Open Sans"/>
                          <a:cs typeface="Open Sans"/>
                          <a:sym typeface="Open Sans"/>
                        </a:rPr>
                        <a:t>Desire Mumbata (NIA Group)</a:t>
                      </a:r>
                      <a:endParaRPr sz="18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1578566e8b2_1_0"/>
          <p:cNvSpPr txBox="1"/>
          <p:nvPr>
            <p:ph type="title"/>
          </p:nvPr>
        </p:nvSpPr>
        <p:spPr>
          <a:xfrm>
            <a:off x="838200" y="365125"/>
            <a:ext cx="10515600" cy="132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53178"/>
              </a:buClr>
              <a:buSzPts val="4400"/>
              <a:buFont typeface="Calibri"/>
              <a:buNone/>
            </a:pPr>
            <a:r>
              <a:rPr lang="en-US">
                <a:latin typeface="Open Sans"/>
                <a:ea typeface="Open Sans"/>
                <a:cs typeface="Open Sans"/>
                <a:sym typeface="Open Sans"/>
              </a:rPr>
              <a:t>Transformational </a:t>
            </a:r>
            <a:r>
              <a:rPr lang="en-US">
                <a:latin typeface="Open Sans"/>
                <a:ea typeface="Open Sans"/>
                <a:cs typeface="Open Sans"/>
                <a:sym typeface="Open Sans"/>
              </a:rPr>
              <a:t>Challenge</a:t>
            </a:r>
            <a:r>
              <a:rPr lang="en-US">
                <a:latin typeface="Open Sans"/>
                <a:ea typeface="Open Sans"/>
                <a:cs typeface="Open Sans"/>
                <a:sym typeface="Open Sans"/>
              </a:rPr>
              <a:t> Topics </a:t>
            </a:r>
            <a:endParaRPr>
              <a:latin typeface="Open Sans"/>
              <a:ea typeface="Open Sans"/>
              <a:cs typeface="Open Sans"/>
              <a:sym typeface="Open Sans"/>
            </a:endParaRPr>
          </a:p>
        </p:txBody>
      </p:sp>
      <p:sp>
        <p:nvSpPr>
          <p:cNvPr id="245" name="Google Shape;245;g1578566e8b2_1_0"/>
          <p:cNvSpPr txBox="1"/>
          <p:nvPr>
            <p:ph idx="12" type="sldNum"/>
          </p:nvPr>
        </p:nvSpPr>
        <p:spPr>
          <a:xfrm>
            <a:off x="9191625" y="6269123"/>
            <a:ext cx="27432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sz="1800">
                <a:latin typeface="Open Sans"/>
                <a:ea typeface="Open Sans"/>
                <a:cs typeface="Open Sans"/>
                <a:sym typeface="Open Sans"/>
              </a:rPr>
              <a:t>‹#›</a:t>
            </a:fld>
            <a:endParaRPr sz="1800">
              <a:latin typeface="Open Sans"/>
              <a:ea typeface="Open Sans"/>
              <a:cs typeface="Open Sans"/>
              <a:sym typeface="Open Sans"/>
            </a:endParaRPr>
          </a:p>
        </p:txBody>
      </p:sp>
      <p:graphicFrame>
        <p:nvGraphicFramePr>
          <p:cNvPr id="246" name="Google Shape;246;g1578566e8b2_1_0"/>
          <p:cNvGraphicFramePr/>
          <p:nvPr/>
        </p:nvGraphicFramePr>
        <p:xfrm>
          <a:off x="1761950" y="1435050"/>
          <a:ext cx="3000000" cy="3000000"/>
        </p:xfrm>
        <a:graphic>
          <a:graphicData uri="http://schemas.openxmlformats.org/drawingml/2006/table">
            <a:tbl>
              <a:tblPr>
                <a:noFill/>
                <a:tableStyleId>{330BF0D0-6CE9-4FF5-8AB4-EA452F9C9059}</a:tableStyleId>
              </a:tblPr>
              <a:tblGrid>
                <a:gridCol w="2188125"/>
                <a:gridCol w="2188125"/>
                <a:gridCol w="2188125"/>
                <a:gridCol w="2188125"/>
              </a:tblGrid>
              <a:tr h="655175">
                <a:tc>
                  <a:txBody>
                    <a:bodyPr/>
                    <a:lstStyle/>
                    <a:p>
                      <a:pPr indent="0" lvl="0" marL="0" rtl="0" algn="l">
                        <a:spcBef>
                          <a:spcPts val="0"/>
                        </a:spcBef>
                        <a:spcAft>
                          <a:spcPts val="0"/>
                        </a:spcAft>
                        <a:buNone/>
                      </a:pPr>
                      <a:r>
                        <a:rPr lang="en-US" sz="1800">
                          <a:latin typeface="Open Sans"/>
                          <a:ea typeface="Open Sans"/>
                          <a:cs typeface="Open Sans"/>
                          <a:sym typeface="Open Sans"/>
                        </a:rPr>
                        <a:t>Transformational </a:t>
                      </a:r>
                      <a:r>
                        <a:rPr lang="en-US" sz="1800">
                          <a:latin typeface="Open Sans"/>
                          <a:ea typeface="Open Sans"/>
                          <a:cs typeface="Open Sans"/>
                          <a:sym typeface="Open Sans"/>
                        </a:rPr>
                        <a:t>Challenge</a:t>
                      </a:r>
                      <a:endParaRPr sz="18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800">
                          <a:latin typeface="Open Sans"/>
                          <a:ea typeface="Open Sans"/>
                          <a:cs typeface="Open Sans"/>
                          <a:sym typeface="Open Sans"/>
                        </a:rPr>
                        <a:t>Objective</a:t>
                      </a:r>
                      <a:endParaRPr sz="18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800">
                          <a:latin typeface="Open Sans"/>
                          <a:ea typeface="Open Sans"/>
                          <a:cs typeface="Open Sans"/>
                          <a:sym typeface="Open Sans"/>
                        </a:rPr>
                        <a:t>Participant</a:t>
                      </a:r>
                      <a:endParaRPr sz="18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800">
                          <a:latin typeface="Open Sans"/>
                          <a:ea typeface="Open Sans"/>
                          <a:cs typeface="Open Sans"/>
                          <a:sym typeface="Open Sans"/>
                        </a:rPr>
                        <a:t>Coach</a:t>
                      </a:r>
                      <a:endParaRPr sz="18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206950">
                <a:tc>
                  <a:txBody>
                    <a:bodyPr/>
                    <a:lstStyle/>
                    <a:p>
                      <a:pPr indent="0" lvl="0" marL="0" rtl="0" algn="l">
                        <a:spcBef>
                          <a:spcPts val="0"/>
                        </a:spcBef>
                        <a:spcAft>
                          <a:spcPts val="0"/>
                        </a:spcAft>
                        <a:buNone/>
                      </a:pPr>
                      <a:r>
                        <a:rPr lang="en-US" sz="1800">
                          <a:latin typeface="Open Sans"/>
                          <a:ea typeface="Open Sans"/>
                          <a:cs typeface="Open Sans"/>
                          <a:sym typeface="Open Sans"/>
                        </a:rPr>
                        <a:t>Stock out of anti-malaria commodities in HF within Kenge Health Zone</a:t>
                      </a:r>
                      <a:endParaRPr sz="1800">
                        <a:latin typeface="Open Sans"/>
                        <a:ea typeface="Open Sans"/>
                        <a:cs typeface="Open Sans"/>
                        <a:sym typeface="Open Sans"/>
                      </a:endParaRPr>
                    </a:p>
                  </a:txBody>
                  <a:tcPr marT="91425" marB="91425" marR="91425" marL="91425">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US" sz="1800">
                          <a:latin typeface="Open Sans"/>
                          <a:ea typeface="Open Sans"/>
                          <a:cs typeface="Open Sans"/>
                          <a:sym typeface="Open Sans"/>
                        </a:rPr>
                        <a:t>Improve reporting rate of Commodities to improve availability of anti-malarial commodities </a:t>
                      </a:r>
                      <a:endParaRPr sz="18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US" sz="1800">
                          <a:latin typeface="Open Sans"/>
                          <a:ea typeface="Open Sans"/>
                          <a:cs typeface="Open Sans"/>
                          <a:sym typeface="Open Sans"/>
                        </a:rPr>
                        <a:t>Gloria Lumu</a:t>
                      </a:r>
                      <a:endParaRPr sz="18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US" sz="1800">
                          <a:latin typeface="Open Sans"/>
                          <a:ea typeface="Open Sans"/>
                          <a:cs typeface="Open Sans"/>
                          <a:sym typeface="Open Sans"/>
                        </a:rPr>
                        <a:t>Delphin Ngoy</a:t>
                      </a:r>
                      <a:endParaRPr sz="18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206950">
                <a:tc>
                  <a:txBody>
                    <a:bodyPr/>
                    <a:lstStyle/>
                    <a:p>
                      <a:pPr indent="0" lvl="0" marL="0" rtl="0" algn="l">
                        <a:spcBef>
                          <a:spcPts val="0"/>
                        </a:spcBef>
                        <a:spcAft>
                          <a:spcPts val="0"/>
                        </a:spcAft>
                        <a:buNone/>
                      </a:pPr>
                      <a:r>
                        <a:rPr lang="en-US" sz="1800">
                          <a:latin typeface="Open Sans"/>
                          <a:ea typeface="Open Sans"/>
                          <a:cs typeface="Open Sans"/>
                          <a:sym typeface="Open Sans"/>
                        </a:rPr>
                        <a:t>HR Management in the Supply Chain</a:t>
                      </a:r>
                      <a:endParaRPr sz="1800">
                        <a:latin typeface="Open Sans"/>
                        <a:ea typeface="Open Sans"/>
                        <a:cs typeface="Open Sans"/>
                        <a:sym typeface="Open San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US" sz="1800">
                          <a:latin typeface="Open Sans"/>
                          <a:ea typeface="Open Sans"/>
                          <a:cs typeface="Open Sans"/>
                          <a:sym typeface="Open Sans"/>
                        </a:rPr>
                        <a:t>Improve motivation of HR in supply chain </a:t>
                      </a:r>
                      <a:r>
                        <a:rPr lang="en-US" sz="1800">
                          <a:latin typeface="Open Sans"/>
                          <a:ea typeface="Open Sans"/>
                          <a:cs typeface="Open Sans"/>
                          <a:sym typeface="Open Sans"/>
                        </a:rPr>
                        <a:t>management</a:t>
                      </a:r>
                      <a:r>
                        <a:rPr lang="en-US" sz="1800">
                          <a:latin typeface="Open Sans"/>
                          <a:ea typeface="Open Sans"/>
                          <a:cs typeface="Open Sans"/>
                          <a:sym typeface="Open Sans"/>
                        </a:rPr>
                        <a:t> </a:t>
                      </a:r>
                      <a:endParaRPr sz="18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US" sz="1800">
                          <a:latin typeface="Open Sans"/>
                          <a:ea typeface="Open Sans"/>
                          <a:cs typeface="Open Sans"/>
                          <a:sym typeface="Open Sans"/>
                        </a:rPr>
                        <a:t>Adelard Kazadi</a:t>
                      </a:r>
                      <a:endParaRPr sz="18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US" sz="1800">
                          <a:latin typeface="Open Sans"/>
                          <a:ea typeface="Open Sans"/>
                          <a:cs typeface="Open Sans"/>
                          <a:sym typeface="Open Sans"/>
                        </a:rPr>
                        <a:t>Cyrille Konde</a:t>
                      </a:r>
                      <a:endParaRPr sz="18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1578566e8b2_1_6"/>
          <p:cNvSpPr txBox="1"/>
          <p:nvPr>
            <p:ph type="title"/>
          </p:nvPr>
        </p:nvSpPr>
        <p:spPr>
          <a:xfrm>
            <a:off x="838200" y="365125"/>
            <a:ext cx="10515600" cy="132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53178"/>
              </a:buClr>
              <a:buSzPts val="4400"/>
              <a:buFont typeface="Calibri"/>
              <a:buNone/>
            </a:pPr>
            <a:r>
              <a:rPr lang="en-US">
                <a:latin typeface="Open Sans"/>
                <a:ea typeface="Open Sans"/>
                <a:cs typeface="Open Sans"/>
                <a:sym typeface="Open Sans"/>
                <a:extLst>
                  <a:ext uri="http://customooxmlschemas.google.com/">
                    <go:slidesCustomData xmlns:go="http://customooxmlschemas.google.com/" textRoundtripDataId="2"/>
                  </a:ext>
                </a:extLst>
              </a:rPr>
              <a:t>Result</a:t>
            </a:r>
            <a:r>
              <a:rPr lang="en-US">
                <a:latin typeface="Open Sans"/>
                <a:ea typeface="Open Sans"/>
                <a:cs typeface="Open Sans"/>
                <a:sym typeface="Open Sans"/>
              </a:rPr>
              <a:t>s/ Next Steps</a:t>
            </a:r>
            <a:endParaRPr>
              <a:latin typeface="Open Sans"/>
              <a:ea typeface="Open Sans"/>
              <a:cs typeface="Open Sans"/>
              <a:sym typeface="Open Sans"/>
            </a:endParaRPr>
          </a:p>
        </p:txBody>
      </p:sp>
      <p:sp>
        <p:nvSpPr>
          <p:cNvPr id="252" name="Google Shape;252;g1578566e8b2_1_6"/>
          <p:cNvSpPr txBox="1"/>
          <p:nvPr>
            <p:ph idx="12" type="sldNum"/>
          </p:nvPr>
        </p:nvSpPr>
        <p:spPr>
          <a:xfrm>
            <a:off x="9191625" y="6269123"/>
            <a:ext cx="27432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53" name="Google Shape;253;g1578566e8b2_1_6"/>
          <p:cNvPicPr preferRelativeResize="0"/>
          <p:nvPr/>
        </p:nvPicPr>
        <p:blipFill>
          <a:blip r:embed="rId3">
            <a:alphaModFix/>
          </a:blip>
          <a:stretch>
            <a:fillRect/>
          </a:stretch>
        </p:blipFill>
        <p:spPr>
          <a:xfrm>
            <a:off x="838200" y="1201700"/>
            <a:ext cx="5788542" cy="4862376"/>
          </a:xfrm>
          <a:prstGeom prst="rect">
            <a:avLst/>
          </a:prstGeom>
          <a:noFill/>
          <a:ln>
            <a:noFill/>
          </a:ln>
        </p:spPr>
      </p:pic>
      <p:pic>
        <p:nvPicPr>
          <p:cNvPr id="254" name="Google Shape;254;g1578566e8b2_1_6"/>
          <p:cNvPicPr preferRelativeResize="0"/>
          <p:nvPr/>
        </p:nvPicPr>
        <p:blipFill>
          <a:blip r:embed="rId4">
            <a:alphaModFix/>
          </a:blip>
          <a:stretch>
            <a:fillRect/>
          </a:stretch>
        </p:blipFill>
        <p:spPr>
          <a:xfrm>
            <a:off x="6761100" y="1942625"/>
            <a:ext cx="5260427" cy="3740724"/>
          </a:xfrm>
          <a:prstGeom prst="rect">
            <a:avLst/>
          </a:prstGeom>
          <a:noFill/>
          <a:ln>
            <a:noFill/>
          </a:ln>
        </p:spPr>
      </p:pic>
      <p:pic>
        <p:nvPicPr>
          <p:cNvPr id="255" name="Google Shape;255;g1578566e8b2_1_6"/>
          <p:cNvPicPr preferRelativeResize="0"/>
          <p:nvPr/>
        </p:nvPicPr>
        <p:blipFill>
          <a:blip r:embed="rId5">
            <a:alphaModFix/>
          </a:blip>
          <a:stretch>
            <a:fillRect/>
          </a:stretch>
        </p:blipFill>
        <p:spPr>
          <a:xfrm>
            <a:off x="6635134" y="1499301"/>
            <a:ext cx="5299693" cy="443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53178"/>
              </a:buClr>
              <a:buSzPts val="4400"/>
              <a:buFont typeface="Calibri"/>
              <a:buNone/>
            </a:pPr>
            <a:r>
              <a:rPr lang="en-US">
                <a:latin typeface="Open Sans"/>
                <a:ea typeface="Open Sans"/>
                <a:cs typeface="Open Sans"/>
                <a:sym typeface="Open Sans"/>
              </a:rPr>
              <a:t>Questions </a:t>
            </a:r>
            <a:endParaRPr>
              <a:latin typeface="Open Sans"/>
              <a:ea typeface="Open Sans"/>
              <a:cs typeface="Open Sans"/>
              <a:sym typeface="Open Sans"/>
            </a:endParaRPr>
          </a:p>
        </p:txBody>
      </p:sp>
      <p:sp>
        <p:nvSpPr>
          <p:cNvPr id="261" name="Google Shape;261;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0"/>
              </a:spcBef>
              <a:spcAft>
                <a:spcPts val="0"/>
              </a:spcAft>
              <a:buSzPts val="2800"/>
              <a:buFont typeface="Open Sans"/>
              <a:buChar char="-"/>
            </a:pPr>
            <a:r>
              <a:rPr lang="en-US">
                <a:latin typeface="Open Sans"/>
                <a:ea typeface="Open Sans"/>
                <a:cs typeface="Open Sans"/>
                <a:sym typeface="Open Sans"/>
              </a:rPr>
              <a:t>Quels</a:t>
            </a:r>
            <a:r>
              <a:rPr lang="en-US">
                <a:latin typeface="Open Sans"/>
                <a:ea typeface="Open Sans"/>
                <a:cs typeface="Open Sans"/>
                <a:sym typeface="Open Sans"/>
              </a:rPr>
              <a:t> sont les grands </a:t>
            </a:r>
            <a:r>
              <a:rPr lang="en-US">
                <a:latin typeface="Open Sans"/>
                <a:ea typeface="Open Sans"/>
                <a:cs typeface="Open Sans"/>
                <a:sym typeface="Open Sans"/>
              </a:rPr>
              <a:t>défis à relever</a:t>
            </a:r>
            <a:r>
              <a:rPr lang="en-US">
                <a:latin typeface="Open Sans"/>
                <a:ea typeface="Open Sans"/>
                <a:cs typeface="Open Sans"/>
                <a:sym typeface="Open Sans"/>
              </a:rPr>
              <a:t> dans le pays, et comment est-ce que le STEP 2.0 vous a </a:t>
            </a:r>
            <a:r>
              <a:rPr lang="en-US">
                <a:latin typeface="Open Sans"/>
                <a:ea typeface="Open Sans"/>
                <a:cs typeface="Open Sans"/>
                <a:sym typeface="Open Sans"/>
              </a:rPr>
              <a:t>aidé à</a:t>
            </a:r>
            <a:r>
              <a:rPr lang="en-US">
                <a:latin typeface="Open Sans"/>
                <a:ea typeface="Open Sans"/>
                <a:cs typeface="Open Sans"/>
                <a:sym typeface="Open Sans"/>
              </a:rPr>
              <a:t> combattre ces </a:t>
            </a:r>
            <a:r>
              <a:rPr lang="en-US">
                <a:latin typeface="Open Sans"/>
                <a:ea typeface="Open Sans"/>
                <a:cs typeface="Open Sans"/>
                <a:sym typeface="Open Sans"/>
              </a:rPr>
              <a:t>défis?</a:t>
            </a:r>
            <a:r>
              <a:rPr lang="en-US">
                <a:latin typeface="Open Sans"/>
                <a:ea typeface="Open Sans"/>
                <a:cs typeface="Open Sans"/>
                <a:sym typeface="Open Sans"/>
              </a:rPr>
              <a:t>  </a:t>
            </a:r>
            <a:endParaRPr>
              <a:latin typeface="Open Sans"/>
              <a:ea typeface="Open Sans"/>
              <a:cs typeface="Open Sans"/>
              <a:sym typeface="Open Sans"/>
            </a:endParaRPr>
          </a:p>
          <a:p>
            <a:pPr indent="-406400" lvl="0" marL="457200" rtl="0" algn="l">
              <a:lnSpc>
                <a:spcPct val="90000"/>
              </a:lnSpc>
              <a:spcBef>
                <a:spcPts val="0"/>
              </a:spcBef>
              <a:spcAft>
                <a:spcPts val="0"/>
              </a:spcAft>
              <a:buSzPts val="2800"/>
              <a:buFont typeface="Open Sans"/>
              <a:buChar char="-"/>
            </a:pPr>
            <a:r>
              <a:rPr lang="en-US">
                <a:latin typeface="Open Sans"/>
                <a:ea typeface="Open Sans"/>
                <a:cs typeface="Open Sans"/>
                <a:sym typeface="Open Sans"/>
              </a:rPr>
              <a:t>Quelles</a:t>
            </a:r>
            <a:r>
              <a:rPr lang="en-US">
                <a:latin typeface="Open Sans"/>
                <a:ea typeface="Open Sans"/>
                <a:cs typeface="Open Sans"/>
                <a:sym typeface="Open Sans"/>
              </a:rPr>
              <a:t> sont les prochaines </a:t>
            </a:r>
            <a:r>
              <a:rPr lang="en-US">
                <a:latin typeface="Open Sans"/>
                <a:ea typeface="Open Sans"/>
                <a:cs typeface="Open Sans"/>
                <a:sym typeface="Open Sans"/>
              </a:rPr>
              <a:t>étapes</a:t>
            </a:r>
            <a:r>
              <a:rPr lang="en-US">
                <a:latin typeface="Open Sans"/>
                <a:ea typeface="Open Sans"/>
                <a:cs typeface="Open Sans"/>
                <a:sym typeface="Open Sans"/>
              </a:rPr>
              <a:t> dans votre pays?  </a:t>
            </a:r>
            <a:endParaRPr>
              <a:latin typeface="Open Sans"/>
              <a:ea typeface="Open Sans"/>
              <a:cs typeface="Open Sans"/>
              <a:sym typeface="Open Sans"/>
            </a:endParaRPr>
          </a:p>
          <a:p>
            <a:pPr indent="-406400" lvl="0" marL="457200" rtl="0" algn="l">
              <a:lnSpc>
                <a:spcPct val="90000"/>
              </a:lnSpc>
              <a:spcBef>
                <a:spcPts val="0"/>
              </a:spcBef>
              <a:spcAft>
                <a:spcPts val="0"/>
              </a:spcAft>
              <a:buSzPts val="2800"/>
              <a:buFont typeface="Open Sans"/>
              <a:buChar char="-"/>
            </a:pPr>
            <a:r>
              <a:rPr lang="en-US">
                <a:latin typeface="Open Sans"/>
                <a:ea typeface="Open Sans"/>
                <a:cs typeface="Open Sans"/>
                <a:sym typeface="Open Sans"/>
              </a:rPr>
              <a:t>Dans le futur, comment </a:t>
            </a:r>
            <a:r>
              <a:rPr lang="en-US">
                <a:latin typeface="Open Sans"/>
                <a:ea typeface="Open Sans"/>
                <a:cs typeface="Open Sans"/>
                <a:sym typeface="Open Sans"/>
              </a:rPr>
              <a:t>pensez- vous que des</a:t>
            </a:r>
            <a:r>
              <a:rPr lang="en-US">
                <a:latin typeface="Open Sans"/>
                <a:ea typeface="Open Sans"/>
                <a:cs typeface="Open Sans"/>
                <a:sym typeface="Open Sans"/>
              </a:rPr>
              <a:t> programmes comme STEP 2.0 </a:t>
            </a:r>
            <a:r>
              <a:rPr lang="en-US">
                <a:latin typeface="Open Sans"/>
                <a:ea typeface="Open Sans"/>
                <a:cs typeface="Open Sans"/>
                <a:sym typeface="Open Sans"/>
              </a:rPr>
              <a:t>peuvent</a:t>
            </a:r>
            <a:r>
              <a:rPr lang="en-US">
                <a:latin typeface="Open Sans"/>
                <a:ea typeface="Open Sans"/>
                <a:cs typeface="Open Sans"/>
                <a:sym typeface="Open Sans"/>
              </a:rPr>
              <a:t> </a:t>
            </a:r>
            <a:r>
              <a:rPr lang="en-US">
                <a:latin typeface="Open Sans"/>
                <a:ea typeface="Open Sans"/>
                <a:cs typeface="Open Sans"/>
                <a:sym typeface="Open Sans"/>
              </a:rPr>
              <a:t>être</a:t>
            </a:r>
            <a:r>
              <a:rPr lang="en-US">
                <a:latin typeface="Open Sans"/>
                <a:ea typeface="Open Sans"/>
                <a:cs typeface="Open Sans"/>
                <a:sym typeface="Open Sans"/>
              </a:rPr>
              <a:t> </a:t>
            </a:r>
            <a:r>
              <a:rPr lang="en-US">
                <a:latin typeface="Open Sans"/>
                <a:ea typeface="Open Sans"/>
                <a:cs typeface="Open Sans"/>
                <a:sym typeface="Open Sans"/>
              </a:rPr>
              <a:t>améliorés?</a:t>
            </a:r>
            <a:r>
              <a:rPr lang="en-US">
                <a:latin typeface="Open Sans"/>
                <a:ea typeface="Open Sans"/>
                <a:cs typeface="Open Sans"/>
                <a:sym typeface="Open Sans"/>
              </a:rPr>
              <a:t> Comment </a:t>
            </a:r>
            <a:r>
              <a:rPr lang="en-US">
                <a:latin typeface="Open Sans"/>
                <a:ea typeface="Open Sans"/>
                <a:cs typeface="Open Sans"/>
                <a:sym typeface="Open Sans"/>
              </a:rPr>
              <a:t>institutionnaliser votre</a:t>
            </a:r>
            <a:r>
              <a:rPr lang="en-US">
                <a:latin typeface="Open Sans"/>
                <a:ea typeface="Open Sans"/>
                <a:cs typeface="Open Sans"/>
                <a:sym typeface="Open Sans"/>
              </a:rPr>
              <a:t> pays?  </a:t>
            </a:r>
            <a:endParaRPr>
              <a:latin typeface="Open Sans"/>
              <a:ea typeface="Open Sans"/>
              <a:cs typeface="Open Sans"/>
              <a:sym typeface="Open Sans"/>
            </a:endParaRPr>
          </a:p>
        </p:txBody>
      </p:sp>
      <p:sp>
        <p:nvSpPr>
          <p:cNvPr id="262" name="Google Shape;262;p2"/>
          <p:cNvSpPr txBox="1"/>
          <p:nvPr>
            <p:ph idx="12" type="sldNum"/>
          </p:nvPr>
        </p:nvSpPr>
        <p:spPr>
          <a:xfrm>
            <a:off x="9191625" y="6269123"/>
            <a:ext cx="27432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6" name="Shape 266"/>
        <p:cNvGrpSpPr/>
        <p:nvPr/>
      </p:nvGrpSpPr>
      <p:grpSpPr>
        <a:xfrm>
          <a:off x="0" y="0"/>
          <a:ext cx="0" cy="0"/>
          <a:chOff x="0" y="0"/>
          <a:chExt cx="0" cy="0"/>
        </a:xfrm>
      </p:grpSpPr>
      <p:sp>
        <p:nvSpPr>
          <p:cNvPr id="267" name="Google Shape;267;g1578566e8b2_1_48"/>
          <p:cNvSpPr txBox="1"/>
          <p:nvPr>
            <p:ph idx="1" type="body"/>
          </p:nvPr>
        </p:nvSpPr>
        <p:spPr>
          <a:xfrm>
            <a:off x="838200" y="2864550"/>
            <a:ext cx="10515600" cy="11289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153178"/>
              </a:buClr>
              <a:buSzPts val="4400"/>
              <a:buFont typeface="Calibri"/>
              <a:buNone/>
            </a:pPr>
            <a:r>
              <a:rPr lang="en-US" sz="6400">
                <a:latin typeface="Open Sans"/>
                <a:ea typeface="Open Sans"/>
                <a:cs typeface="Open Sans"/>
                <a:sym typeface="Open Sans"/>
              </a:rPr>
              <a:t>Experience Côte d’Ivoire</a:t>
            </a:r>
            <a:endParaRPr sz="6400">
              <a:latin typeface="Open Sans"/>
              <a:ea typeface="Open Sans"/>
              <a:cs typeface="Open Sans"/>
              <a:sym typeface="Open Sans"/>
            </a:endParaRPr>
          </a:p>
          <a:p>
            <a:pPr indent="-50800" lvl="0" marL="228600" rtl="0" algn="l">
              <a:lnSpc>
                <a:spcPct val="90000"/>
              </a:lnSpc>
              <a:spcBef>
                <a:spcPts val="0"/>
              </a:spcBef>
              <a:spcAft>
                <a:spcPts val="0"/>
              </a:spcAft>
              <a:buClr>
                <a:srgbClr val="153178"/>
              </a:buClr>
              <a:buSzPts val="2800"/>
              <a:buNone/>
            </a:pPr>
            <a:r>
              <a:t/>
            </a:r>
            <a:endParaRPr/>
          </a:p>
        </p:txBody>
      </p:sp>
      <p:sp>
        <p:nvSpPr>
          <p:cNvPr id="268" name="Google Shape;268;g1578566e8b2_1_48"/>
          <p:cNvSpPr txBox="1"/>
          <p:nvPr>
            <p:ph idx="12" type="sldNum"/>
          </p:nvPr>
        </p:nvSpPr>
        <p:spPr>
          <a:xfrm>
            <a:off x="9191625" y="6269123"/>
            <a:ext cx="27432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1578566e8b2_1_12"/>
          <p:cNvSpPr txBox="1"/>
          <p:nvPr>
            <p:ph type="title"/>
          </p:nvPr>
        </p:nvSpPr>
        <p:spPr>
          <a:xfrm>
            <a:off x="838200" y="365125"/>
            <a:ext cx="10515600" cy="132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53178"/>
              </a:buClr>
              <a:buSzPts val="4400"/>
              <a:buFont typeface="Calibri"/>
              <a:buNone/>
            </a:pPr>
            <a:r>
              <a:rPr lang="en-US">
                <a:latin typeface="Open Sans"/>
                <a:ea typeface="Open Sans"/>
                <a:cs typeface="Open Sans"/>
                <a:sym typeface="Open Sans"/>
              </a:rPr>
              <a:t>Project Timeline</a:t>
            </a:r>
            <a:endParaRPr>
              <a:latin typeface="Open Sans"/>
              <a:ea typeface="Open Sans"/>
              <a:cs typeface="Open Sans"/>
              <a:sym typeface="Open Sans"/>
            </a:endParaRPr>
          </a:p>
        </p:txBody>
      </p:sp>
      <p:sp>
        <p:nvSpPr>
          <p:cNvPr id="274" name="Google Shape;274;g1578566e8b2_1_12"/>
          <p:cNvSpPr txBox="1"/>
          <p:nvPr>
            <p:ph idx="12" type="sldNum"/>
          </p:nvPr>
        </p:nvSpPr>
        <p:spPr>
          <a:xfrm>
            <a:off x="9191625" y="6269123"/>
            <a:ext cx="27432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75" name="Google Shape;275;g1578566e8b2_1_12"/>
          <p:cNvPicPr preferRelativeResize="0"/>
          <p:nvPr/>
        </p:nvPicPr>
        <p:blipFill>
          <a:blip r:embed="rId3">
            <a:alphaModFix/>
          </a:blip>
          <a:stretch>
            <a:fillRect/>
          </a:stretch>
        </p:blipFill>
        <p:spPr>
          <a:xfrm>
            <a:off x="838200" y="1252000"/>
            <a:ext cx="5977051" cy="4924825"/>
          </a:xfrm>
          <a:prstGeom prst="rect">
            <a:avLst/>
          </a:prstGeom>
          <a:noFill/>
          <a:ln>
            <a:noFill/>
          </a:ln>
        </p:spPr>
      </p:pic>
      <p:graphicFrame>
        <p:nvGraphicFramePr>
          <p:cNvPr id="276" name="Google Shape;276;g1578566e8b2_1_12"/>
          <p:cNvGraphicFramePr/>
          <p:nvPr/>
        </p:nvGraphicFramePr>
        <p:xfrm>
          <a:off x="6947050" y="1252000"/>
          <a:ext cx="3000000" cy="3000000"/>
        </p:xfrm>
        <a:graphic>
          <a:graphicData uri="http://schemas.openxmlformats.org/drawingml/2006/table">
            <a:tbl>
              <a:tblPr>
                <a:noFill/>
                <a:tableStyleId>{330BF0D0-6CE9-4FF5-8AB4-EA452F9C9059}</a:tableStyleId>
              </a:tblPr>
              <a:tblGrid>
                <a:gridCol w="1823050"/>
                <a:gridCol w="3224250"/>
              </a:tblGrid>
              <a:tr h="438825">
                <a:tc>
                  <a:txBody>
                    <a:bodyPr/>
                    <a:lstStyle/>
                    <a:p>
                      <a:pPr indent="0" lvl="0" marL="0" rtl="0" algn="l">
                        <a:spcBef>
                          <a:spcPts val="0"/>
                        </a:spcBef>
                        <a:spcAft>
                          <a:spcPts val="0"/>
                        </a:spcAft>
                        <a:buNone/>
                      </a:pPr>
                      <a:r>
                        <a:rPr lang="en-US" sz="1300">
                          <a:latin typeface="Open Sans"/>
                          <a:ea typeface="Open Sans"/>
                          <a:cs typeface="Open Sans"/>
                          <a:sym typeface="Open Sans"/>
                        </a:rPr>
                        <a:t>October 4</a:t>
                      </a:r>
                      <a:endParaRPr sz="1300">
                        <a:latin typeface="Open Sans"/>
                        <a:ea typeface="Open Sans"/>
                        <a:cs typeface="Open Sans"/>
                        <a:sym typeface="Open Sans"/>
                      </a:endParaRPr>
                    </a:p>
                  </a:txBody>
                  <a:tcPr marT="91425" marB="91425" marR="91425" marL="91425">
                    <a:solidFill>
                      <a:srgbClr val="9E9E9E"/>
                    </a:solidFill>
                  </a:tcPr>
                </a:tc>
                <a:tc>
                  <a:txBody>
                    <a:bodyPr/>
                    <a:lstStyle/>
                    <a:p>
                      <a:pPr indent="0" lvl="0" marL="0" rtl="0" algn="l">
                        <a:spcBef>
                          <a:spcPts val="0"/>
                        </a:spcBef>
                        <a:spcAft>
                          <a:spcPts val="0"/>
                        </a:spcAft>
                        <a:buNone/>
                      </a:pPr>
                      <a:r>
                        <a:rPr lang="en-US" sz="1300">
                          <a:latin typeface="Open Sans"/>
                          <a:ea typeface="Open Sans"/>
                          <a:cs typeface="Open Sans"/>
                          <a:sym typeface="Open Sans"/>
                        </a:rPr>
                        <a:t>Effective communication</a:t>
                      </a:r>
                      <a:endParaRPr sz="1300">
                        <a:latin typeface="Open Sans"/>
                        <a:ea typeface="Open Sans"/>
                        <a:cs typeface="Open Sans"/>
                        <a:sym typeface="Open Sans"/>
                      </a:endParaRPr>
                    </a:p>
                  </a:txBody>
                  <a:tcPr marT="91425" marB="91425" marR="91425" marL="91425">
                    <a:solidFill>
                      <a:srgbClr val="9E9E9E"/>
                    </a:solidFill>
                  </a:tcPr>
                </a:tc>
              </a:tr>
              <a:tr h="380625">
                <a:tc>
                  <a:txBody>
                    <a:bodyPr/>
                    <a:lstStyle/>
                    <a:p>
                      <a:pPr indent="0" lvl="0" marL="0" rtl="0" algn="l">
                        <a:spcBef>
                          <a:spcPts val="0"/>
                        </a:spcBef>
                        <a:spcAft>
                          <a:spcPts val="0"/>
                        </a:spcAft>
                        <a:buNone/>
                      </a:pPr>
                      <a:r>
                        <a:rPr lang="en-US" sz="1300">
                          <a:latin typeface="Open Sans"/>
                          <a:ea typeface="Open Sans"/>
                          <a:cs typeface="Open Sans"/>
                          <a:sym typeface="Open Sans"/>
                        </a:rPr>
                        <a:t>October 11</a:t>
                      </a:r>
                      <a:endParaRPr sz="1300">
                        <a:latin typeface="Open Sans"/>
                        <a:ea typeface="Open Sans"/>
                        <a:cs typeface="Open Sans"/>
                        <a:sym typeface="Open Sans"/>
                      </a:endParaRPr>
                    </a:p>
                  </a:txBody>
                  <a:tcPr marT="91425" marB="91425" marR="91425" marL="91425">
                    <a:lnB cap="flat" cmpd="sng" w="9525">
                      <a:solidFill>
                        <a:srgbClr val="9E9E9E"/>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300">
                          <a:latin typeface="Open Sans"/>
                          <a:ea typeface="Open Sans"/>
                          <a:cs typeface="Open Sans"/>
                          <a:sym typeface="Open Sans"/>
                        </a:rPr>
                        <a:t>Understanding and Removing Barriers and Advocacy for Change</a:t>
                      </a:r>
                      <a:endParaRPr sz="1300">
                        <a:latin typeface="Open Sans"/>
                        <a:ea typeface="Open Sans"/>
                        <a:cs typeface="Open Sans"/>
                        <a:sym typeface="Open Sans"/>
                      </a:endParaRPr>
                    </a:p>
                  </a:txBody>
                  <a:tcPr marT="91425" marB="91425" marR="91425" marL="91425">
                    <a:lnB cap="flat" cmpd="sng" w="9525">
                      <a:solidFill>
                        <a:srgbClr val="9E9E9E"/>
                      </a:solidFill>
                      <a:prstDash val="solid"/>
                      <a:round/>
                      <a:headEnd len="sm" w="sm" type="none"/>
                      <a:tailEnd len="sm" w="sm" type="none"/>
                    </a:lnB>
                    <a:solidFill>
                      <a:schemeClr val="lt2"/>
                    </a:solidFill>
                  </a:tcPr>
                </a:tc>
              </a:tr>
              <a:tr h="370775">
                <a:tc>
                  <a:txBody>
                    <a:bodyPr/>
                    <a:lstStyle/>
                    <a:p>
                      <a:pPr indent="0" lvl="0" marL="0" rtl="0" algn="l">
                        <a:spcBef>
                          <a:spcPts val="0"/>
                        </a:spcBef>
                        <a:spcAft>
                          <a:spcPts val="0"/>
                        </a:spcAft>
                        <a:buNone/>
                      </a:pPr>
                      <a:r>
                        <a:rPr lang="en-US" sz="1300">
                          <a:latin typeface="Open Sans"/>
                          <a:ea typeface="Open Sans"/>
                          <a:cs typeface="Open Sans"/>
                          <a:sym typeface="Open Sans"/>
                        </a:rPr>
                        <a:t>Week of October 17</a:t>
                      </a:r>
                      <a:endParaRPr sz="13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9E9E9E"/>
                    </a:solidFill>
                  </a:tcPr>
                </a:tc>
                <a:tc>
                  <a:txBody>
                    <a:bodyPr/>
                    <a:lstStyle/>
                    <a:p>
                      <a:pPr indent="0" lvl="0" marL="0" rtl="0" algn="l">
                        <a:spcBef>
                          <a:spcPts val="0"/>
                        </a:spcBef>
                        <a:spcAft>
                          <a:spcPts val="0"/>
                        </a:spcAft>
                        <a:buNone/>
                      </a:pPr>
                      <a:r>
                        <a:rPr lang="en-US" sz="1300">
                          <a:latin typeface="Open Sans"/>
                          <a:ea typeface="Open Sans"/>
                          <a:cs typeface="Open Sans"/>
                          <a:sym typeface="Open Sans"/>
                        </a:rPr>
                        <a:t>Coaching</a:t>
                      </a:r>
                      <a:endParaRPr sz="13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9E9E9E"/>
                    </a:solidFill>
                  </a:tcPr>
                </a:tc>
              </a:tr>
              <a:tr h="420125">
                <a:tc>
                  <a:txBody>
                    <a:bodyPr/>
                    <a:lstStyle/>
                    <a:p>
                      <a:pPr indent="0" lvl="0" marL="0" rtl="0" algn="l">
                        <a:spcBef>
                          <a:spcPts val="0"/>
                        </a:spcBef>
                        <a:spcAft>
                          <a:spcPts val="0"/>
                        </a:spcAft>
                        <a:buNone/>
                      </a:pPr>
                      <a:r>
                        <a:rPr lang="en-US" sz="1300">
                          <a:latin typeface="Open Sans"/>
                          <a:ea typeface="Open Sans"/>
                          <a:cs typeface="Open Sans"/>
                          <a:sym typeface="Open Sans"/>
                        </a:rPr>
                        <a:t>October 25</a:t>
                      </a:r>
                      <a:endParaRPr sz="13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300">
                          <a:latin typeface="Open Sans"/>
                          <a:ea typeface="Open Sans"/>
                          <a:cs typeface="Open Sans"/>
                          <a:sym typeface="Open Sans"/>
                        </a:rPr>
                        <a:t>Generating Short-Term wins</a:t>
                      </a:r>
                      <a:endParaRPr sz="13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341150">
                <a:tc>
                  <a:txBody>
                    <a:bodyPr/>
                    <a:lstStyle/>
                    <a:p>
                      <a:pPr indent="0" lvl="0" marL="0" rtl="0" algn="l">
                        <a:spcBef>
                          <a:spcPts val="0"/>
                        </a:spcBef>
                        <a:spcAft>
                          <a:spcPts val="0"/>
                        </a:spcAft>
                        <a:buNone/>
                      </a:pPr>
                      <a:r>
                        <a:rPr lang="en-US" sz="1300">
                          <a:latin typeface="Open Sans"/>
                          <a:ea typeface="Open Sans"/>
                          <a:cs typeface="Open Sans"/>
                          <a:sym typeface="Open Sans"/>
                        </a:rPr>
                        <a:t>November 1</a:t>
                      </a:r>
                      <a:endParaRPr sz="13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9E9E9E"/>
                    </a:solidFill>
                  </a:tcPr>
                </a:tc>
                <a:tc>
                  <a:txBody>
                    <a:bodyPr/>
                    <a:lstStyle/>
                    <a:p>
                      <a:pPr indent="0" lvl="0" marL="0" rtl="0" algn="l">
                        <a:spcBef>
                          <a:spcPts val="0"/>
                        </a:spcBef>
                        <a:spcAft>
                          <a:spcPts val="0"/>
                        </a:spcAft>
                        <a:buNone/>
                      </a:pPr>
                      <a:r>
                        <a:rPr lang="en-US" sz="1300">
                          <a:latin typeface="Open Sans"/>
                          <a:ea typeface="Open Sans"/>
                          <a:cs typeface="Open Sans"/>
                          <a:sym typeface="Open Sans"/>
                        </a:rPr>
                        <a:t>Build on the change</a:t>
                      </a:r>
                      <a:endParaRPr sz="13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9E9E9E"/>
                    </a:solidFill>
                  </a:tcPr>
                </a:tc>
              </a:tr>
              <a:tr h="410225">
                <a:tc>
                  <a:txBody>
                    <a:bodyPr/>
                    <a:lstStyle/>
                    <a:p>
                      <a:pPr indent="0" lvl="0" marL="0" rtl="0" algn="l">
                        <a:spcBef>
                          <a:spcPts val="0"/>
                        </a:spcBef>
                        <a:spcAft>
                          <a:spcPts val="0"/>
                        </a:spcAft>
                        <a:buNone/>
                      </a:pPr>
                      <a:r>
                        <a:rPr lang="en-US" sz="1300">
                          <a:latin typeface="Open Sans"/>
                          <a:ea typeface="Open Sans"/>
                          <a:cs typeface="Open Sans"/>
                          <a:sym typeface="Open Sans"/>
                        </a:rPr>
                        <a:t>Week of November 7</a:t>
                      </a:r>
                      <a:endParaRPr sz="13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300">
                          <a:latin typeface="Open Sans"/>
                          <a:ea typeface="Open Sans"/>
                          <a:cs typeface="Open Sans"/>
                          <a:sym typeface="Open Sans"/>
                        </a:rPr>
                        <a:t>Coaching</a:t>
                      </a:r>
                      <a:endParaRPr sz="13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360900">
                <a:tc>
                  <a:txBody>
                    <a:bodyPr/>
                    <a:lstStyle/>
                    <a:p>
                      <a:pPr indent="0" lvl="0" marL="0" rtl="0" algn="l">
                        <a:spcBef>
                          <a:spcPts val="0"/>
                        </a:spcBef>
                        <a:spcAft>
                          <a:spcPts val="0"/>
                        </a:spcAft>
                        <a:buNone/>
                      </a:pPr>
                      <a:r>
                        <a:rPr lang="en-US" sz="1300">
                          <a:latin typeface="Open Sans"/>
                          <a:ea typeface="Open Sans"/>
                          <a:cs typeface="Open Sans"/>
                          <a:sym typeface="Open Sans"/>
                        </a:rPr>
                        <a:t>November 22</a:t>
                      </a:r>
                      <a:endParaRPr sz="13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9E9E9E"/>
                    </a:solidFill>
                  </a:tcPr>
                </a:tc>
                <a:tc>
                  <a:txBody>
                    <a:bodyPr/>
                    <a:lstStyle/>
                    <a:p>
                      <a:pPr indent="0" lvl="0" marL="0" rtl="0" algn="l">
                        <a:spcBef>
                          <a:spcPts val="0"/>
                        </a:spcBef>
                        <a:spcAft>
                          <a:spcPts val="0"/>
                        </a:spcAft>
                        <a:buNone/>
                      </a:pPr>
                      <a:r>
                        <a:rPr lang="en-US" sz="1300">
                          <a:latin typeface="Open Sans"/>
                          <a:ea typeface="Open Sans"/>
                          <a:cs typeface="Open Sans"/>
                          <a:sym typeface="Open Sans"/>
                        </a:rPr>
                        <a:t>Sustaining the Chance</a:t>
                      </a:r>
                      <a:endParaRPr sz="13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9E9E9E"/>
                    </a:solidFill>
                  </a:tcPr>
                </a:tc>
              </a:tr>
              <a:tr h="380650">
                <a:tc>
                  <a:txBody>
                    <a:bodyPr/>
                    <a:lstStyle/>
                    <a:p>
                      <a:pPr indent="0" lvl="0" marL="0" rtl="0" algn="l">
                        <a:spcBef>
                          <a:spcPts val="0"/>
                        </a:spcBef>
                        <a:spcAft>
                          <a:spcPts val="0"/>
                        </a:spcAft>
                        <a:buNone/>
                      </a:pPr>
                      <a:r>
                        <a:rPr lang="en-US" sz="1300">
                          <a:latin typeface="Open Sans"/>
                          <a:ea typeface="Open Sans"/>
                          <a:cs typeface="Open Sans"/>
                          <a:sym typeface="Open Sans"/>
                        </a:rPr>
                        <a:t>November 24</a:t>
                      </a:r>
                      <a:endParaRPr sz="13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300">
                          <a:latin typeface="Open Sans"/>
                          <a:ea typeface="Open Sans"/>
                          <a:cs typeface="Open Sans"/>
                          <a:sym typeface="Open Sans"/>
                        </a:rPr>
                        <a:t>Technical Timeout</a:t>
                      </a:r>
                      <a:endParaRPr sz="13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429975">
                <a:tc>
                  <a:txBody>
                    <a:bodyPr/>
                    <a:lstStyle/>
                    <a:p>
                      <a:pPr indent="0" lvl="0" marL="0" rtl="0" algn="l">
                        <a:spcBef>
                          <a:spcPts val="0"/>
                        </a:spcBef>
                        <a:spcAft>
                          <a:spcPts val="0"/>
                        </a:spcAft>
                        <a:buNone/>
                      </a:pPr>
                      <a:r>
                        <a:rPr lang="en-US" sz="1300">
                          <a:latin typeface="Open Sans"/>
                          <a:ea typeface="Open Sans"/>
                          <a:cs typeface="Open Sans"/>
                          <a:sym typeface="Open Sans"/>
                        </a:rPr>
                        <a:t>November 25</a:t>
                      </a:r>
                      <a:endParaRPr sz="13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9E9E9E"/>
                    </a:solidFill>
                  </a:tcPr>
                </a:tc>
                <a:tc>
                  <a:txBody>
                    <a:bodyPr/>
                    <a:lstStyle/>
                    <a:p>
                      <a:pPr indent="0" lvl="0" marL="0" rtl="0" algn="l">
                        <a:spcBef>
                          <a:spcPts val="0"/>
                        </a:spcBef>
                        <a:spcAft>
                          <a:spcPts val="0"/>
                        </a:spcAft>
                        <a:buNone/>
                      </a:pPr>
                      <a:r>
                        <a:rPr lang="en-US" sz="1300">
                          <a:latin typeface="Open Sans"/>
                          <a:ea typeface="Open Sans"/>
                          <a:cs typeface="Open Sans"/>
                          <a:sym typeface="Open Sans"/>
                        </a:rPr>
                        <a:t>Coaching</a:t>
                      </a:r>
                      <a:endParaRPr sz="13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9E9E9E"/>
                    </a:solidFill>
                  </a:tcPr>
                </a:tc>
              </a:tr>
              <a:tr h="380650">
                <a:tc>
                  <a:txBody>
                    <a:bodyPr/>
                    <a:lstStyle/>
                    <a:p>
                      <a:pPr indent="0" lvl="0" marL="0" rtl="0" algn="l">
                        <a:spcBef>
                          <a:spcPts val="0"/>
                        </a:spcBef>
                        <a:spcAft>
                          <a:spcPts val="0"/>
                        </a:spcAft>
                        <a:buNone/>
                      </a:pPr>
                      <a:r>
                        <a:rPr lang="en-US" sz="1300">
                          <a:latin typeface="Open Sans"/>
                          <a:ea typeface="Open Sans"/>
                          <a:cs typeface="Open Sans"/>
                          <a:sym typeface="Open Sans"/>
                        </a:rPr>
                        <a:t>November 30</a:t>
                      </a:r>
                      <a:endParaRPr sz="13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300">
                          <a:latin typeface="Open Sans"/>
                          <a:ea typeface="Open Sans"/>
                          <a:cs typeface="Open Sans"/>
                          <a:sym typeface="Open Sans"/>
                        </a:rPr>
                        <a:t>Coaching</a:t>
                      </a:r>
                      <a:endParaRPr sz="13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380650">
                <a:tc>
                  <a:txBody>
                    <a:bodyPr/>
                    <a:lstStyle/>
                    <a:p>
                      <a:pPr indent="0" lvl="0" marL="0" rtl="0" algn="l">
                        <a:spcBef>
                          <a:spcPts val="0"/>
                        </a:spcBef>
                        <a:spcAft>
                          <a:spcPts val="0"/>
                        </a:spcAft>
                        <a:buNone/>
                      </a:pPr>
                      <a:r>
                        <a:rPr lang="en-US" sz="1300">
                          <a:latin typeface="Open Sans"/>
                          <a:ea typeface="Open Sans"/>
                          <a:cs typeface="Open Sans"/>
                          <a:sym typeface="Open Sans"/>
                        </a:rPr>
                        <a:t>December 6</a:t>
                      </a:r>
                      <a:endParaRPr sz="13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9E9E9E"/>
                    </a:solidFill>
                  </a:tcPr>
                </a:tc>
                <a:tc>
                  <a:txBody>
                    <a:bodyPr/>
                    <a:lstStyle/>
                    <a:p>
                      <a:pPr indent="0" lvl="0" marL="0" rtl="0" algn="l">
                        <a:spcBef>
                          <a:spcPts val="0"/>
                        </a:spcBef>
                        <a:spcAft>
                          <a:spcPts val="0"/>
                        </a:spcAft>
                        <a:buNone/>
                      </a:pPr>
                      <a:r>
                        <a:rPr lang="en-US" sz="1300">
                          <a:latin typeface="Open Sans"/>
                          <a:ea typeface="Open Sans"/>
                          <a:cs typeface="Open Sans"/>
                          <a:sym typeface="Open Sans"/>
                        </a:rPr>
                        <a:t>Final presentations</a:t>
                      </a:r>
                      <a:endParaRPr sz="13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9E9E9E"/>
                    </a:solidFill>
                  </a:tcPr>
                </a:tc>
              </a:tr>
              <a:tr h="380650">
                <a:tc>
                  <a:txBody>
                    <a:bodyPr/>
                    <a:lstStyle/>
                    <a:p>
                      <a:pPr indent="0" lvl="0" marL="0" rtl="0" algn="l">
                        <a:spcBef>
                          <a:spcPts val="0"/>
                        </a:spcBef>
                        <a:spcAft>
                          <a:spcPts val="0"/>
                        </a:spcAft>
                        <a:buNone/>
                      </a:pPr>
                      <a:r>
                        <a:rPr lang="en-US" sz="1300">
                          <a:latin typeface="Open Sans"/>
                          <a:ea typeface="Open Sans"/>
                          <a:cs typeface="Open Sans"/>
                          <a:sym typeface="Open Sans"/>
                        </a:rPr>
                        <a:t>December 13</a:t>
                      </a:r>
                      <a:endParaRPr sz="13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300">
                          <a:latin typeface="Open Sans"/>
                          <a:ea typeface="Open Sans"/>
                          <a:cs typeface="Open Sans"/>
                          <a:sym typeface="Open Sans"/>
                        </a:rPr>
                        <a:t>Graduation </a:t>
                      </a:r>
                      <a:endParaRPr sz="13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15b1e7728c7_1_1"/>
          <p:cNvSpPr txBox="1"/>
          <p:nvPr>
            <p:ph idx="12" type="sldNum"/>
          </p:nvPr>
        </p:nvSpPr>
        <p:spPr>
          <a:xfrm>
            <a:off x="9191625" y="6269123"/>
            <a:ext cx="27432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82" name="Google Shape;282;g15b1e7728c7_1_1"/>
          <p:cNvPicPr preferRelativeResize="0"/>
          <p:nvPr/>
        </p:nvPicPr>
        <p:blipFill rotWithShape="1">
          <a:blip r:embed="rId3">
            <a:alphaModFix/>
          </a:blip>
          <a:srcRect b="2786" l="1284" r="2106" t="2445"/>
          <a:stretch/>
        </p:blipFill>
        <p:spPr>
          <a:xfrm>
            <a:off x="0" y="79727"/>
            <a:ext cx="12191999" cy="657794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6" name="Shape 286"/>
        <p:cNvGrpSpPr/>
        <p:nvPr/>
      </p:nvGrpSpPr>
      <p:grpSpPr>
        <a:xfrm>
          <a:off x="0" y="0"/>
          <a:ext cx="0" cy="0"/>
          <a:chOff x="0" y="0"/>
          <a:chExt cx="0" cy="0"/>
        </a:xfrm>
      </p:grpSpPr>
      <p:sp>
        <p:nvSpPr>
          <p:cNvPr id="287" name="Google Shape;287;g15ed40112a3_0_2"/>
          <p:cNvSpPr/>
          <p:nvPr/>
        </p:nvSpPr>
        <p:spPr>
          <a:xfrm rot="-5400000">
            <a:off x="934500" y="1398325"/>
            <a:ext cx="2253300" cy="3499200"/>
          </a:xfrm>
          <a:prstGeom prst="downArrow">
            <a:avLst>
              <a:gd fmla="val 100000" name="adj1"/>
              <a:gd fmla="val 15788" name="adj2"/>
            </a:avLst>
          </a:prstGeom>
          <a:solidFill>
            <a:srgbClr val="40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8" name="Google Shape;288;g15ed40112a3_0_2"/>
          <p:cNvSpPr txBox="1"/>
          <p:nvPr>
            <p:ph type="title"/>
          </p:nvPr>
        </p:nvSpPr>
        <p:spPr>
          <a:xfrm>
            <a:off x="664800" y="1897341"/>
            <a:ext cx="2628900" cy="2547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Calibri"/>
              <a:buNone/>
            </a:pPr>
            <a:r>
              <a:rPr b="1" lang="en-US" sz="3600">
                <a:solidFill>
                  <a:srgbClr val="FFFFFF"/>
                </a:solidFill>
              </a:rPr>
              <a:t>Photo of launching ceremony</a:t>
            </a:r>
            <a:endParaRPr/>
          </a:p>
        </p:txBody>
      </p:sp>
      <p:sp>
        <p:nvSpPr>
          <p:cNvPr id="289" name="Google Shape;289;g15ed40112a3_0_2"/>
          <p:cNvSpPr txBox="1"/>
          <p:nvPr>
            <p:ph idx="12" type="sldNum"/>
          </p:nvPr>
        </p:nvSpPr>
        <p:spPr>
          <a:xfrm>
            <a:off x="11034184" y="6356350"/>
            <a:ext cx="514200" cy="365100"/>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id="290" name="Google Shape;290;g15ed40112a3_0_2"/>
          <p:cNvPicPr preferRelativeResize="0"/>
          <p:nvPr/>
        </p:nvPicPr>
        <p:blipFill rotWithShape="1">
          <a:blip r:embed="rId3">
            <a:alphaModFix/>
          </a:blip>
          <a:srcRect b="0" l="9" r="0" t="0"/>
          <a:stretch/>
        </p:blipFill>
        <p:spPr>
          <a:xfrm>
            <a:off x="3810750" y="597076"/>
            <a:ext cx="8231401" cy="5857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ff57fd2b30_1_17"/>
          <p:cNvSpPr txBox="1"/>
          <p:nvPr>
            <p:ph type="title"/>
          </p:nvPr>
        </p:nvSpPr>
        <p:spPr>
          <a:xfrm>
            <a:off x="838200" y="365125"/>
            <a:ext cx="10515600" cy="81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Open Sans"/>
                <a:ea typeface="Open Sans"/>
                <a:cs typeface="Open Sans"/>
                <a:sym typeface="Open Sans"/>
              </a:rPr>
              <a:t>Transformational </a:t>
            </a:r>
            <a:r>
              <a:rPr lang="en-US">
                <a:latin typeface="Open Sans"/>
                <a:ea typeface="Open Sans"/>
                <a:cs typeface="Open Sans"/>
                <a:sym typeface="Open Sans"/>
              </a:rPr>
              <a:t>Challenges</a:t>
            </a:r>
            <a:r>
              <a:rPr lang="en-US">
                <a:latin typeface="Open Sans"/>
                <a:ea typeface="Open Sans"/>
                <a:cs typeface="Open Sans"/>
                <a:sym typeface="Open Sans"/>
              </a:rPr>
              <a:t> </a:t>
            </a:r>
            <a:endParaRPr>
              <a:latin typeface="Open Sans"/>
              <a:ea typeface="Open Sans"/>
              <a:cs typeface="Open Sans"/>
              <a:sym typeface="Open Sans"/>
            </a:endParaRPr>
          </a:p>
        </p:txBody>
      </p:sp>
      <p:sp>
        <p:nvSpPr>
          <p:cNvPr id="297" name="Google Shape;297;gff57fd2b30_1_17"/>
          <p:cNvSpPr txBox="1"/>
          <p:nvPr>
            <p:ph idx="1" type="body"/>
          </p:nvPr>
        </p:nvSpPr>
        <p:spPr>
          <a:xfrm>
            <a:off x="727375" y="1408075"/>
            <a:ext cx="10515600" cy="46365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Font typeface="Open Sans"/>
              <a:buChar char="-"/>
            </a:pPr>
            <a:r>
              <a:rPr lang="en-US">
                <a:latin typeface="Open Sans"/>
                <a:ea typeface="Open Sans"/>
                <a:cs typeface="Open Sans"/>
                <a:sym typeface="Open Sans"/>
              </a:rPr>
              <a:t>Improve last mile distribution (9)</a:t>
            </a:r>
            <a:endParaRPr>
              <a:latin typeface="Open Sans"/>
              <a:ea typeface="Open Sans"/>
              <a:cs typeface="Open Sans"/>
              <a:sym typeface="Open Sans"/>
            </a:endParaRPr>
          </a:p>
          <a:p>
            <a:pPr indent="457200" lvl="0" marL="914400" rtl="0" algn="l">
              <a:spcBef>
                <a:spcPts val="1000"/>
              </a:spcBef>
              <a:spcAft>
                <a:spcPts val="0"/>
              </a:spcAft>
              <a:buNone/>
            </a:pPr>
            <a:r>
              <a:rPr lang="en-US">
                <a:latin typeface="Open Sans"/>
                <a:ea typeface="Open Sans"/>
                <a:cs typeface="Open Sans"/>
                <a:sym typeface="Open Sans"/>
              </a:rPr>
              <a:t>the low distribution rate of districts to the ESPCs</a:t>
            </a:r>
            <a:endParaRPr>
              <a:latin typeface="Open Sans"/>
              <a:ea typeface="Open Sans"/>
              <a:cs typeface="Open Sans"/>
              <a:sym typeface="Open Sans"/>
            </a:endParaRPr>
          </a:p>
          <a:p>
            <a:pPr indent="457200" lvl="0" marL="914400" rtl="0" algn="l">
              <a:spcBef>
                <a:spcPts val="1000"/>
              </a:spcBef>
              <a:spcAft>
                <a:spcPts val="0"/>
              </a:spcAft>
              <a:buNone/>
            </a:pPr>
            <a:r>
              <a:rPr lang="en-US">
                <a:latin typeface="Open Sans"/>
                <a:ea typeface="Open Sans"/>
                <a:cs typeface="Open Sans"/>
                <a:sym typeface="Open Sans"/>
              </a:rPr>
              <a:t>Availability of products (tracer products)</a:t>
            </a:r>
            <a:endParaRPr>
              <a:latin typeface="Open Sans"/>
              <a:ea typeface="Open Sans"/>
              <a:cs typeface="Open Sans"/>
              <a:sym typeface="Open Sans"/>
            </a:endParaRPr>
          </a:p>
          <a:p>
            <a:pPr indent="-406400" lvl="0" marL="457200" rtl="0" algn="l">
              <a:spcBef>
                <a:spcPts val="1000"/>
              </a:spcBef>
              <a:spcAft>
                <a:spcPts val="0"/>
              </a:spcAft>
              <a:buSzPts val="2800"/>
              <a:buFont typeface="Open Sans"/>
              <a:buChar char="-"/>
            </a:pPr>
            <a:r>
              <a:rPr lang="en-US">
                <a:latin typeface="Open Sans"/>
                <a:ea typeface="Open Sans"/>
                <a:cs typeface="Open Sans"/>
                <a:sym typeface="Open Sans"/>
              </a:rPr>
              <a:t>Improve data reporting (15) </a:t>
            </a:r>
            <a:endParaRPr>
              <a:latin typeface="Open Sans"/>
              <a:ea typeface="Open Sans"/>
              <a:cs typeface="Open Sans"/>
              <a:sym typeface="Open Sans"/>
            </a:endParaRPr>
          </a:p>
          <a:p>
            <a:pPr indent="457200" lvl="0" marL="914400" rtl="0" algn="l">
              <a:spcBef>
                <a:spcPts val="1000"/>
              </a:spcBef>
              <a:spcAft>
                <a:spcPts val="0"/>
              </a:spcAft>
              <a:buNone/>
            </a:pPr>
            <a:r>
              <a:rPr lang="en-US">
                <a:latin typeface="Open Sans"/>
                <a:ea typeface="Open Sans"/>
                <a:cs typeface="Open Sans"/>
                <a:sym typeface="Open Sans"/>
              </a:rPr>
              <a:t>the quality of the data</a:t>
            </a:r>
            <a:endParaRPr>
              <a:latin typeface="Open Sans"/>
              <a:ea typeface="Open Sans"/>
              <a:cs typeface="Open Sans"/>
              <a:sym typeface="Open Sans"/>
            </a:endParaRPr>
          </a:p>
          <a:p>
            <a:pPr indent="457200" lvl="0" marL="914400" rtl="0" algn="l">
              <a:spcBef>
                <a:spcPts val="1000"/>
              </a:spcBef>
              <a:spcAft>
                <a:spcPts val="0"/>
              </a:spcAft>
              <a:buNone/>
            </a:pPr>
            <a:r>
              <a:rPr lang="en-US">
                <a:latin typeface="Open Sans"/>
                <a:ea typeface="Open Sans"/>
                <a:cs typeface="Open Sans"/>
                <a:sym typeface="Open Sans"/>
              </a:rPr>
              <a:t>Timely delivery of reports</a:t>
            </a:r>
            <a:r>
              <a:rPr lang="en-US">
                <a:latin typeface="Open Sans"/>
                <a:ea typeface="Open Sans"/>
                <a:cs typeface="Open Sans"/>
                <a:sym typeface="Open Sans"/>
              </a:rPr>
              <a:t> </a:t>
            </a:r>
            <a:endParaRPr>
              <a:latin typeface="Open Sans"/>
              <a:ea typeface="Open Sans"/>
              <a:cs typeface="Open Sans"/>
              <a:sym typeface="Open Sans"/>
            </a:endParaRPr>
          </a:p>
          <a:p>
            <a:pPr indent="-406400" lvl="0" marL="457200" rtl="0" algn="l">
              <a:spcBef>
                <a:spcPts val="1000"/>
              </a:spcBef>
              <a:spcAft>
                <a:spcPts val="0"/>
              </a:spcAft>
              <a:buSzPts val="2800"/>
              <a:buFont typeface="Open Sans"/>
              <a:buChar char="-"/>
            </a:pPr>
            <a:r>
              <a:rPr lang="en-US">
                <a:latin typeface="Open Sans"/>
                <a:ea typeface="Open Sans"/>
                <a:cs typeface="Open Sans"/>
                <a:sym typeface="Open Sans"/>
              </a:rPr>
              <a:t>Others (7)</a:t>
            </a:r>
            <a:endParaRPr>
              <a:latin typeface="Open Sans"/>
              <a:ea typeface="Open Sans"/>
              <a:cs typeface="Open Sans"/>
              <a:sym typeface="Open Sans"/>
            </a:endParaRPr>
          </a:p>
          <a:p>
            <a:pPr indent="0" lvl="0" marL="457200" rtl="0" algn="l">
              <a:spcBef>
                <a:spcPts val="1000"/>
              </a:spcBef>
              <a:spcAft>
                <a:spcPts val="0"/>
              </a:spcAft>
              <a:buNone/>
            </a:pPr>
            <a:r>
              <a:rPr lang="en-US">
                <a:latin typeface="Open Sans"/>
                <a:ea typeface="Open Sans"/>
                <a:cs typeface="Open Sans"/>
                <a:sym typeface="Open Sans"/>
              </a:rPr>
              <a:t>	</a:t>
            </a:r>
            <a:r>
              <a:rPr lang="en-US">
                <a:latin typeface="Open Sans"/>
                <a:ea typeface="Open Sans"/>
                <a:cs typeface="Open Sans"/>
                <a:sym typeface="Open Sans"/>
              </a:rPr>
              <a:t> the low rate of implementation of coordination activities at the regional level</a:t>
            </a:r>
            <a:endParaRPr>
              <a:latin typeface="Open Sans"/>
              <a:ea typeface="Open Sans"/>
              <a:cs typeface="Open Sans"/>
              <a:sym typeface="Open Sans"/>
            </a:endParaRPr>
          </a:p>
          <a:p>
            <a:pPr indent="0" lvl="0" marL="457200" rtl="0" algn="l">
              <a:spcBef>
                <a:spcPts val="1000"/>
              </a:spcBef>
              <a:spcAft>
                <a:spcPts val="0"/>
              </a:spcAft>
              <a:buNone/>
            </a:pPr>
            <a:r>
              <a:t/>
            </a:r>
            <a:endParaRPr>
              <a:latin typeface="Open Sans"/>
              <a:ea typeface="Open Sans"/>
              <a:cs typeface="Open Sans"/>
              <a:sym typeface="Open Sans"/>
            </a:endParaRPr>
          </a:p>
        </p:txBody>
      </p:sp>
      <p:sp>
        <p:nvSpPr>
          <p:cNvPr id="298" name="Google Shape;298;gff57fd2b30_1_17"/>
          <p:cNvSpPr txBox="1"/>
          <p:nvPr>
            <p:ph idx="12" type="sldNum"/>
          </p:nvPr>
        </p:nvSpPr>
        <p:spPr>
          <a:xfrm>
            <a:off x="9191625" y="6269123"/>
            <a:ext cx="27432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158a47d24b2_0_7"/>
          <p:cNvSpPr txBox="1"/>
          <p:nvPr>
            <p:ph type="title"/>
          </p:nvPr>
        </p:nvSpPr>
        <p:spPr>
          <a:xfrm>
            <a:off x="838200" y="365125"/>
            <a:ext cx="10515600" cy="782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53178"/>
              </a:buClr>
              <a:buSzPts val="4400"/>
              <a:buFont typeface="Calibri"/>
              <a:buNone/>
            </a:pPr>
            <a:r>
              <a:rPr lang="en-US">
                <a:latin typeface="Open Sans"/>
                <a:ea typeface="Open Sans"/>
                <a:cs typeface="Open Sans"/>
                <a:sym typeface="Open Sans"/>
                <a:extLst>
                  <a:ext uri="http://customooxmlschemas.google.com/">
                    <go:slidesCustomData xmlns:go="http://customooxmlschemas.google.com/" textRoundtripDataId="3"/>
                  </a:ext>
                </a:extLst>
              </a:rPr>
              <a:t>Result</a:t>
            </a:r>
            <a:r>
              <a:rPr lang="en-US">
                <a:latin typeface="Open Sans"/>
                <a:ea typeface="Open Sans"/>
                <a:cs typeface="Open Sans"/>
                <a:sym typeface="Open Sans"/>
              </a:rPr>
              <a:t>s/ Next Steps</a:t>
            </a:r>
            <a:endParaRPr>
              <a:latin typeface="Open Sans"/>
              <a:ea typeface="Open Sans"/>
              <a:cs typeface="Open Sans"/>
              <a:sym typeface="Open Sans"/>
            </a:endParaRPr>
          </a:p>
        </p:txBody>
      </p:sp>
      <p:sp>
        <p:nvSpPr>
          <p:cNvPr id="304" name="Google Shape;304;g158a47d24b2_0_7"/>
          <p:cNvSpPr txBox="1"/>
          <p:nvPr>
            <p:ph idx="12" type="sldNum"/>
          </p:nvPr>
        </p:nvSpPr>
        <p:spPr>
          <a:xfrm>
            <a:off x="9191625" y="6269123"/>
            <a:ext cx="27432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Open Sans"/>
                <a:ea typeface="Open Sans"/>
                <a:cs typeface="Open Sans"/>
                <a:sym typeface="Open Sans"/>
              </a:rPr>
              <a:t>‹#›</a:t>
            </a:fld>
            <a:endParaRPr>
              <a:latin typeface="Open Sans"/>
              <a:ea typeface="Open Sans"/>
              <a:cs typeface="Open Sans"/>
              <a:sym typeface="Open Sans"/>
            </a:endParaRPr>
          </a:p>
        </p:txBody>
      </p:sp>
      <p:sp>
        <p:nvSpPr>
          <p:cNvPr id="305" name="Google Shape;305;g158a47d24b2_0_7"/>
          <p:cNvSpPr txBox="1"/>
          <p:nvPr/>
        </p:nvSpPr>
        <p:spPr>
          <a:xfrm>
            <a:off x="605375" y="1355325"/>
            <a:ext cx="10748400" cy="2308800"/>
          </a:xfrm>
          <a:prstGeom prst="rect">
            <a:avLst/>
          </a:prstGeom>
          <a:noFill/>
          <a:ln>
            <a:noFill/>
          </a:ln>
        </p:spPr>
        <p:txBody>
          <a:bodyPr anchorCtr="0" anchor="t" bIns="91425" lIns="91425" spcFirstLastPara="1" rIns="91425" wrap="square" tIns="91425">
            <a:spAutoFit/>
          </a:bodyPr>
          <a:lstStyle/>
          <a:p>
            <a:pPr indent="-374650" lvl="0" marL="457200" rtl="0" algn="l">
              <a:spcBef>
                <a:spcPts val="0"/>
              </a:spcBef>
              <a:spcAft>
                <a:spcPts val="0"/>
              </a:spcAft>
              <a:buSzPts val="2300"/>
              <a:buFont typeface="Open Sans"/>
              <a:buChar char="-"/>
            </a:pPr>
            <a:r>
              <a:rPr lang="en-US" sz="2300">
                <a:latin typeface="Open Sans"/>
                <a:ea typeface="Open Sans"/>
                <a:cs typeface="Open Sans"/>
                <a:sym typeface="Open Sans"/>
              </a:rPr>
              <a:t>With presentation of transformational </a:t>
            </a:r>
            <a:r>
              <a:rPr lang="en-US" sz="2300">
                <a:latin typeface="Open Sans"/>
                <a:ea typeface="Open Sans"/>
                <a:cs typeface="Open Sans"/>
                <a:sym typeface="Open Sans"/>
              </a:rPr>
              <a:t>challenges</a:t>
            </a:r>
            <a:r>
              <a:rPr lang="en-US" sz="2300">
                <a:latin typeface="Open Sans"/>
                <a:ea typeface="Open Sans"/>
                <a:cs typeface="Open Sans"/>
                <a:sym typeface="Open Sans"/>
              </a:rPr>
              <a:t> (September 27th), next step </a:t>
            </a:r>
            <a:r>
              <a:rPr lang="en-US" sz="2300">
                <a:latin typeface="Open Sans"/>
                <a:ea typeface="Open Sans"/>
                <a:cs typeface="Open Sans"/>
                <a:sym typeface="Open Sans"/>
              </a:rPr>
              <a:t>focuses</a:t>
            </a:r>
            <a:r>
              <a:rPr lang="en-US" sz="2300">
                <a:latin typeface="Open Sans"/>
                <a:ea typeface="Open Sans"/>
                <a:cs typeface="Open Sans"/>
                <a:sym typeface="Open Sans"/>
              </a:rPr>
              <a:t> on how to achieve intended goal (generating short term wins, communicating goals).  </a:t>
            </a:r>
            <a:endParaRPr sz="2300">
              <a:latin typeface="Open Sans"/>
              <a:ea typeface="Open Sans"/>
              <a:cs typeface="Open Sans"/>
              <a:sym typeface="Open Sans"/>
            </a:endParaRPr>
          </a:p>
          <a:p>
            <a:pPr indent="-374650" lvl="0" marL="457200" rtl="0" algn="l">
              <a:spcBef>
                <a:spcPts val="0"/>
              </a:spcBef>
              <a:spcAft>
                <a:spcPts val="0"/>
              </a:spcAft>
              <a:buSzPts val="2300"/>
              <a:buFont typeface="Open Sans"/>
              <a:buChar char="-"/>
            </a:pPr>
            <a:r>
              <a:rPr lang="en-US" sz="2300">
                <a:latin typeface="Open Sans"/>
                <a:ea typeface="Open Sans"/>
                <a:cs typeface="Open Sans"/>
                <a:sym typeface="Open Sans"/>
              </a:rPr>
              <a:t>Next three months will focus on </a:t>
            </a:r>
            <a:r>
              <a:rPr lang="en-US" sz="2300">
                <a:latin typeface="Open Sans"/>
                <a:ea typeface="Open Sans"/>
                <a:cs typeface="Open Sans"/>
                <a:sym typeface="Open Sans"/>
              </a:rPr>
              <a:t>implementing materials learned into action to conquer transformational challenge.  </a:t>
            </a:r>
            <a:endParaRPr sz="2300">
              <a:latin typeface="Open Sans"/>
              <a:ea typeface="Open Sans"/>
              <a:cs typeface="Open Sans"/>
              <a:sym typeface="Open Sans"/>
            </a:endParaRPr>
          </a:p>
          <a:p>
            <a:pPr indent="-374650" lvl="0" marL="457200" rtl="0" algn="l">
              <a:spcBef>
                <a:spcPts val="0"/>
              </a:spcBef>
              <a:spcAft>
                <a:spcPts val="0"/>
              </a:spcAft>
              <a:buSzPts val="2300"/>
              <a:buFont typeface="Open Sans"/>
              <a:buChar char="-"/>
            </a:pPr>
            <a:r>
              <a:rPr lang="en-US" sz="2300">
                <a:latin typeface="Open Sans"/>
                <a:ea typeface="Open Sans"/>
                <a:cs typeface="Open Sans"/>
                <a:sym typeface="Open Sans"/>
              </a:rPr>
              <a:t>Final results presentation scheduled for December 13.  </a:t>
            </a:r>
            <a:endParaRPr sz="2300">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15b4a44827d_0_0"/>
          <p:cNvSpPr txBox="1"/>
          <p:nvPr>
            <p:ph type="title"/>
          </p:nvPr>
        </p:nvSpPr>
        <p:spPr>
          <a:xfrm>
            <a:off x="838200" y="365125"/>
            <a:ext cx="10515600" cy="132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Open Sans"/>
                <a:ea typeface="Open Sans"/>
                <a:cs typeface="Open Sans"/>
                <a:sym typeface="Open Sans"/>
                <a:extLst>
                  <a:ext uri="http://customooxmlschemas.google.com/">
                    <go:slidesCustomData xmlns:go="http://customooxmlschemas.google.com/" textRoundtripDataId="0"/>
                  </a:ext>
                </a:extLst>
              </a:rPr>
              <a:t>Introductions–will hide slide later</a:t>
            </a:r>
            <a:endParaRPr>
              <a:latin typeface="Open Sans"/>
              <a:ea typeface="Open Sans"/>
              <a:cs typeface="Open Sans"/>
              <a:sym typeface="Open Sans"/>
            </a:endParaRPr>
          </a:p>
        </p:txBody>
      </p:sp>
      <p:sp>
        <p:nvSpPr>
          <p:cNvPr id="131" name="Google Shape;131;g15b4a44827d_0_0"/>
          <p:cNvSpPr txBox="1"/>
          <p:nvPr>
            <p:ph idx="12" type="sldNum"/>
          </p:nvPr>
        </p:nvSpPr>
        <p:spPr>
          <a:xfrm>
            <a:off x="9191625" y="6269123"/>
            <a:ext cx="27432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32" name="Google Shape;132;g15b4a44827d_0_0"/>
          <p:cNvSpPr txBox="1"/>
          <p:nvPr/>
        </p:nvSpPr>
        <p:spPr>
          <a:xfrm>
            <a:off x="757450" y="1310175"/>
            <a:ext cx="10809000" cy="50610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90000"/>
              </a:lnSpc>
              <a:spcBef>
                <a:spcPts val="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Kevin Etter, GAVI Consultant, Project Leader and Chief Architect of STEP 2.0</a:t>
            </a:r>
            <a:endParaRPr sz="2200">
              <a:solidFill>
                <a:schemeClr val="dk1"/>
              </a:solidFill>
              <a:latin typeface="Open Sans"/>
              <a:ea typeface="Open Sans"/>
              <a:cs typeface="Open Sans"/>
              <a:sym typeface="Open Sans"/>
            </a:endParaRPr>
          </a:p>
          <a:p>
            <a:pPr indent="0" lvl="0" marL="0" rtl="0" algn="l">
              <a:lnSpc>
                <a:spcPct val="90000"/>
              </a:lnSpc>
              <a:spcBef>
                <a:spcPts val="0"/>
              </a:spcBef>
              <a:spcAft>
                <a:spcPts val="0"/>
              </a:spcAft>
              <a:buNone/>
            </a:pPr>
            <a:r>
              <a:t/>
            </a:r>
            <a:endParaRPr sz="2200">
              <a:solidFill>
                <a:schemeClr val="dk1"/>
              </a:solidFill>
              <a:latin typeface="Open Sans"/>
              <a:ea typeface="Open Sans"/>
              <a:cs typeface="Open Sans"/>
              <a:sym typeface="Open Sans"/>
            </a:endParaRPr>
          </a:p>
          <a:p>
            <a:pPr indent="-368300" lvl="0" marL="457200" rtl="0" algn="l">
              <a:lnSpc>
                <a:spcPct val="90000"/>
              </a:lnSpc>
              <a:spcBef>
                <a:spcPts val="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Andrew Gaydos, Project Technical Officer GHSC-TA FTO Chemonics International-</a:t>
            </a:r>
            <a:endParaRPr sz="2200">
              <a:solidFill>
                <a:schemeClr val="dk1"/>
              </a:solidFill>
              <a:latin typeface="Open Sans"/>
              <a:ea typeface="Open Sans"/>
              <a:cs typeface="Open Sans"/>
              <a:sym typeface="Open Sans"/>
            </a:endParaRPr>
          </a:p>
          <a:p>
            <a:pPr indent="0" lvl="0" marL="457200" rtl="0" algn="l">
              <a:lnSpc>
                <a:spcPct val="90000"/>
              </a:lnSpc>
              <a:spcBef>
                <a:spcPts val="0"/>
              </a:spcBef>
              <a:spcAft>
                <a:spcPts val="0"/>
              </a:spcAft>
              <a:buNone/>
            </a:pPr>
            <a:r>
              <a:rPr lang="en-US" sz="2200">
                <a:solidFill>
                  <a:schemeClr val="dk1"/>
                </a:solidFill>
                <a:latin typeface="Open Sans"/>
                <a:ea typeface="Open Sans"/>
                <a:cs typeface="Open Sans"/>
                <a:sym typeface="Open Sans"/>
              </a:rPr>
              <a:t> </a:t>
            </a:r>
            <a:endParaRPr sz="2200">
              <a:solidFill>
                <a:schemeClr val="dk1"/>
              </a:solidFill>
              <a:latin typeface="Open Sans"/>
              <a:ea typeface="Open Sans"/>
              <a:cs typeface="Open Sans"/>
              <a:sym typeface="Open Sans"/>
            </a:endParaRPr>
          </a:p>
          <a:p>
            <a:pPr indent="-368300" lvl="0" marL="457200" rtl="0" algn="l">
              <a:lnSpc>
                <a:spcPct val="90000"/>
              </a:lnSpc>
              <a:spcBef>
                <a:spcPts val="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Dr. Franck Biayi, Director PNAM DRC</a:t>
            </a:r>
            <a:endParaRPr sz="2200">
              <a:solidFill>
                <a:schemeClr val="dk1"/>
              </a:solidFill>
              <a:latin typeface="Open Sans"/>
              <a:ea typeface="Open Sans"/>
              <a:cs typeface="Open Sans"/>
              <a:sym typeface="Open Sans"/>
            </a:endParaRPr>
          </a:p>
          <a:p>
            <a:pPr indent="0" lvl="0" marL="457200" rtl="0" algn="l">
              <a:lnSpc>
                <a:spcPct val="90000"/>
              </a:lnSpc>
              <a:spcBef>
                <a:spcPts val="0"/>
              </a:spcBef>
              <a:spcAft>
                <a:spcPts val="0"/>
              </a:spcAft>
              <a:buNone/>
            </a:pPr>
            <a:r>
              <a:t/>
            </a:r>
            <a:endParaRPr sz="2200">
              <a:solidFill>
                <a:schemeClr val="dk1"/>
              </a:solidFill>
              <a:latin typeface="Open Sans"/>
              <a:ea typeface="Open Sans"/>
              <a:cs typeface="Open Sans"/>
              <a:sym typeface="Open Sans"/>
            </a:endParaRPr>
          </a:p>
          <a:p>
            <a:pPr indent="-368300" lvl="0" marL="457200" rtl="0" algn="l">
              <a:lnSpc>
                <a:spcPct val="90000"/>
              </a:lnSpc>
              <a:spcBef>
                <a:spcPts val="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Dr. Regina Kouassi , head of training DAP Cote d’Ivoire </a:t>
            </a:r>
            <a:endParaRPr sz="2200">
              <a:solidFill>
                <a:schemeClr val="dk1"/>
              </a:solidFill>
              <a:latin typeface="Open Sans"/>
              <a:ea typeface="Open Sans"/>
              <a:cs typeface="Open Sans"/>
              <a:sym typeface="Open Sans"/>
            </a:endParaRPr>
          </a:p>
          <a:p>
            <a:pPr indent="0" lvl="0" marL="457200" rtl="0" algn="l">
              <a:lnSpc>
                <a:spcPct val="90000"/>
              </a:lnSpc>
              <a:spcBef>
                <a:spcPts val="0"/>
              </a:spcBef>
              <a:spcAft>
                <a:spcPts val="0"/>
              </a:spcAft>
              <a:buNone/>
            </a:pPr>
            <a:r>
              <a:t/>
            </a:r>
            <a:endParaRPr sz="2200">
              <a:solidFill>
                <a:schemeClr val="dk1"/>
              </a:solidFill>
              <a:latin typeface="Open Sans"/>
              <a:ea typeface="Open Sans"/>
              <a:cs typeface="Open Sans"/>
              <a:sym typeface="Open Sans"/>
            </a:endParaRPr>
          </a:p>
          <a:p>
            <a:pPr indent="-368300" lvl="0" marL="457200" rtl="0" algn="l">
              <a:lnSpc>
                <a:spcPct val="90000"/>
              </a:lnSpc>
              <a:spcBef>
                <a:spcPts val="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Dr. Patricia Bobo, Ag Director Public Health &amp; Research Ministry of Health Zambia</a:t>
            </a:r>
            <a:endParaRPr sz="2200">
              <a:solidFill>
                <a:schemeClr val="dk1"/>
              </a:solidFill>
              <a:latin typeface="Open Sans"/>
              <a:ea typeface="Open Sans"/>
              <a:cs typeface="Open Sans"/>
              <a:sym typeface="Open Sans"/>
            </a:endParaRPr>
          </a:p>
          <a:p>
            <a:pPr indent="0" lvl="0" marL="457200" rtl="0" algn="l">
              <a:lnSpc>
                <a:spcPct val="90000"/>
              </a:lnSpc>
              <a:spcBef>
                <a:spcPts val="0"/>
              </a:spcBef>
              <a:spcAft>
                <a:spcPts val="0"/>
              </a:spcAft>
              <a:buNone/>
            </a:pPr>
            <a:r>
              <a:t/>
            </a:r>
            <a:endParaRPr sz="2200">
              <a:solidFill>
                <a:schemeClr val="dk1"/>
              </a:solidFill>
              <a:latin typeface="Open Sans"/>
              <a:ea typeface="Open Sans"/>
              <a:cs typeface="Open Sans"/>
              <a:sym typeface="Open Sans"/>
            </a:endParaRPr>
          </a:p>
          <a:p>
            <a:pPr indent="-368300" lvl="0" marL="457200" rtl="0" algn="l">
              <a:lnSpc>
                <a:spcPct val="90000"/>
              </a:lnSpc>
              <a:spcBef>
                <a:spcPts val="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 Jo Tierens, Senior Director Global Public Health Supply Chain </a:t>
            </a:r>
            <a:endParaRPr sz="2200">
              <a:solidFill>
                <a:schemeClr val="dk1"/>
              </a:solidFill>
              <a:latin typeface="Open Sans"/>
              <a:ea typeface="Open Sans"/>
              <a:cs typeface="Open Sans"/>
              <a:sym typeface="Open Sans"/>
            </a:endParaRPr>
          </a:p>
          <a:p>
            <a:pPr indent="0" lvl="0" marL="457200" rtl="0" algn="l">
              <a:lnSpc>
                <a:spcPct val="90000"/>
              </a:lnSpc>
              <a:spcBef>
                <a:spcPts val="0"/>
              </a:spcBef>
              <a:spcAft>
                <a:spcPts val="0"/>
              </a:spcAft>
              <a:buNone/>
            </a:pPr>
            <a:r>
              <a:t/>
            </a:r>
            <a:endParaRPr sz="2200">
              <a:solidFill>
                <a:schemeClr val="dk1"/>
              </a:solidFill>
              <a:latin typeface="Open Sans"/>
              <a:ea typeface="Open Sans"/>
              <a:cs typeface="Open Sans"/>
              <a:sym typeface="Open Sans"/>
            </a:endParaRPr>
          </a:p>
          <a:p>
            <a:pPr indent="-368300" lvl="0" marL="457200" rtl="0" algn="l">
              <a:lnSpc>
                <a:spcPct val="90000"/>
              </a:lnSpc>
              <a:spcBef>
                <a:spcPts val="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Alexis Strader, Senior Manager, Project Management and Strategy Lead Global Public Health Supply Chain </a:t>
            </a:r>
            <a:endParaRPr sz="2200">
              <a:solidFill>
                <a:schemeClr val="dk1"/>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158a47d24b2_0_13"/>
          <p:cNvSpPr txBox="1"/>
          <p:nvPr>
            <p:ph type="title"/>
          </p:nvPr>
        </p:nvSpPr>
        <p:spPr>
          <a:xfrm>
            <a:off x="838200" y="365125"/>
            <a:ext cx="10515600" cy="132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53178"/>
              </a:buClr>
              <a:buSzPts val="4400"/>
              <a:buFont typeface="Calibri"/>
              <a:buNone/>
            </a:pPr>
            <a:r>
              <a:rPr lang="en-US">
                <a:latin typeface="Open Sans"/>
                <a:ea typeface="Open Sans"/>
                <a:cs typeface="Open Sans"/>
                <a:sym typeface="Open Sans"/>
              </a:rPr>
              <a:t>Questions </a:t>
            </a:r>
            <a:endParaRPr>
              <a:latin typeface="Open Sans"/>
              <a:ea typeface="Open Sans"/>
              <a:cs typeface="Open Sans"/>
              <a:sym typeface="Open Sans"/>
            </a:endParaRPr>
          </a:p>
        </p:txBody>
      </p:sp>
      <p:sp>
        <p:nvSpPr>
          <p:cNvPr id="311" name="Google Shape;311;g158a47d24b2_0_1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0"/>
              </a:spcBef>
              <a:spcAft>
                <a:spcPts val="0"/>
              </a:spcAft>
              <a:buSzPts val="2800"/>
              <a:buFont typeface="Open Sans"/>
              <a:buChar char="-"/>
            </a:pPr>
            <a:r>
              <a:rPr lang="en-US">
                <a:latin typeface="Open Sans"/>
                <a:ea typeface="Open Sans"/>
                <a:cs typeface="Open Sans"/>
                <a:sym typeface="Open Sans"/>
              </a:rPr>
              <a:t>Quels</a:t>
            </a:r>
            <a:r>
              <a:rPr lang="en-US">
                <a:latin typeface="Open Sans"/>
                <a:ea typeface="Open Sans"/>
                <a:cs typeface="Open Sans"/>
                <a:sym typeface="Open Sans"/>
              </a:rPr>
              <a:t> sont les grands </a:t>
            </a:r>
            <a:r>
              <a:rPr lang="en-US">
                <a:latin typeface="Open Sans"/>
                <a:ea typeface="Open Sans"/>
                <a:cs typeface="Open Sans"/>
                <a:sym typeface="Open Sans"/>
              </a:rPr>
              <a:t>défis à relever</a:t>
            </a:r>
            <a:r>
              <a:rPr lang="en-US">
                <a:latin typeface="Open Sans"/>
                <a:ea typeface="Open Sans"/>
                <a:cs typeface="Open Sans"/>
                <a:sym typeface="Open Sans"/>
              </a:rPr>
              <a:t> dans le pays, et comment est-ce que le STEP 2.0 vous a </a:t>
            </a:r>
            <a:r>
              <a:rPr lang="en-US">
                <a:latin typeface="Open Sans"/>
                <a:ea typeface="Open Sans"/>
                <a:cs typeface="Open Sans"/>
                <a:sym typeface="Open Sans"/>
              </a:rPr>
              <a:t>aidé à</a:t>
            </a:r>
            <a:r>
              <a:rPr lang="en-US">
                <a:latin typeface="Open Sans"/>
                <a:ea typeface="Open Sans"/>
                <a:cs typeface="Open Sans"/>
                <a:sym typeface="Open Sans"/>
              </a:rPr>
              <a:t> combattre ces </a:t>
            </a:r>
            <a:r>
              <a:rPr lang="en-US">
                <a:latin typeface="Open Sans"/>
                <a:ea typeface="Open Sans"/>
                <a:cs typeface="Open Sans"/>
                <a:sym typeface="Open Sans"/>
              </a:rPr>
              <a:t>défis?</a:t>
            </a:r>
            <a:r>
              <a:rPr lang="en-US">
                <a:latin typeface="Open Sans"/>
                <a:ea typeface="Open Sans"/>
                <a:cs typeface="Open Sans"/>
                <a:sym typeface="Open Sans"/>
              </a:rPr>
              <a:t>  </a:t>
            </a:r>
            <a:endParaRPr>
              <a:latin typeface="Open Sans"/>
              <a:ea typeface="Open Sans"/>
              <a:cs typeface="Open Sans"/>
              <a:sym typeface="Open Sans"/>
            </a:endParaRPr>
          </a:p>
          <a:p>
            <a:pPr indent="-406400" lvl="0" marL="457200" rtl="0" algn="l">
              <a:lnSpc>
                <a:spcPct val="90000"/>
              </a:lnSpc>
              <a:spcBef>
                <a:spcPts val="0"/>
              </a:spcBef>
              <a:spcAft>
                <a:spcPts val="0"/>
              </a:spcAft>
              <a:buSzPts val="2800"/>
              <a:buFont typeface="Open Sans"/>
              <a:buChar char="-"/>
            </a:pPr>
            <a:r>
              <a:rPr lang="en-US">
                <a:latin typeface="Open Sans"/>
                <a:ea typeface="Open Sans"/>
                <a:cs typeface="Open Sans"/>
                <a:sym typeface="Open Sans"/>
              </a:rPr>
              <a:t>Avec </a:t>
            </a:r>
            <a:r>
              <a:rPr lang="en-US">
                <a:latin typeface="Open Sans"/>
                <a:ea typeface="Open Sans"/>
                <a:cs typeface="Open Sans"/>
                <a:sym typeface="Open Sans"/>
              </a:rPr>
              <a:t>l'activité</a:t>
            </a:r>
            <a:r>
              <a:rPr lang="en-US">
                <a:latin typeface="Open Sans"/>
                <a:ea typeface="Open Sans"/>
                <a:cs typeface="Open Sans"/>
                <a:sym typeface="Open Sans"/>
              </a:rPr>
              <a:t> en cours en </a:t>
            </a:r>
            <a:r>
              <a:rPr lang="en-US">
                <a:latin typeface="Open Sans"/>
                <a:ea typeface="Open Sans"/>
                <a:cs typeface="Open Sans"/>
                <a:sym typeface="Open Sans"/>
              </a:rPr>
              <a:t>Côte</a:t>
            </a:r>
            <a:r>
              <a:rPr lang="en-US">
                <a:latin typeface="Open Sans"/>
                <a:ea typeface="Open Sans"/>
                <a:cs typeface="Open Sans"/>
                <a:sym typeface="Open Sans"/>
              </a:rPr>
              <a:t> d’Ivoire, </a:t>
            </a:r>
            <a:r>
              <a:rPr lang="en-US">
                <a:latin typeface="Open Sans"/>
                <a:ea typeface="Open Sans"/>
                <a:cs typeface="Open Sans"/>
                <a:sym typeface="Open Sans"/>
              </a:rPr>
              <a:t>quels</a:t>
            </a:r>
            <a:r>
              <a:rPr lang="en-US">
                <a:latin typeface="Open Sans"/>
                <a:ea typeface="Open Sans"/>
                <a:cs typeface="Open Sans"/>
                <a:sym typeface="Open Sans"/>
              </a:rPr>
              <a:t> sont les </a:t>
            </a:r>
            <a:r>
              <a:rPr lang="en-US">
                <a:latin typeface="Open Sans"/>
                <a:ea typeface="Open Sans"/>
                <a:cs typeface="Open Sans"/>
                <a:sym typeface="Open Sans"/>
              </a:rPr>
              <a:t>résultats</a:t>
            </a:r>
            <a:r>
              <a:rPr lang="en-US">
                <a:latin typeface="Open Sans"/>
                <a:ea typeface="Open Sans"/>
                <a:cs typeface="Open Sans"/>
                <a:sym typeface="Open Sans"/>
              </a:rPr>
              <a:t> </a:t>
            </a:r>
            <a:r>
              <a:rPr lang="en-US">
                <a:latin typeface="Open Sans"/>
                <a:ea typeface="Open Sans"/>
                <a:cs typeface="Open Sans"/>
                <a:sym typeface="Open Sans"/>
              </a:rPr>
              <a:t>déjà</a:t>
            </a:r>
            <a:r>
              <a:rPr lang="en-US">
                <a:latin typeface="Open Sans"/>
                <a:ea typeface="Open Sans"/>
                <a:cs typeface="Open Sans"/>
                <a:sym typeface="Open Sans"/>
              </a:rPr>
              <a:t> vus et </a:t>
            </a:r>
            <a:r>
              <a:rPr lang="en-US">
                <a:latin typeface="Open Sans"/>
                <a:ea typeface="Open Sans"/>
                <a:cs typeface="Open Sans"/>
                <a:sym typeface="Open Sans"/>
              </a:rPr>
              <a:t>la valeur</a:t>
            </a:r>
            <a:r>
              <a:rPr lang="en-US">
                <a:latin typeface="Open Sans"/>
                <a:ea typeface="Open Sans"/>
                <a:cs typeface="Open Sans"/>
                <a:sym typeface="Open Sans"/>
              </a:rPr>
              <a:t> du projet </a:t>
            </a:r>
            <a:r>
              <a:rPr lang="en-US">
                <a:latin typeface="Open Sans"/>
                <a:ea typeface="Open Sans"/>
                <a:cs typeface="Open Sans"/>
                <a:sym typeface="Open Sans"/>
              </a:rPr>
              <a:t>jusqu'à</a:t>
            </a:r>
            <a:r>
              <a:rPr lang="en-US">
                <a:latin typeface="Open Sans"/>
                <a:ea typeface="Open Sans"/>
                <a:cs typeface="Open Sans"/>
                <a:sym typeface="Open Sans"/>
              </a:rPr>
              <a:t> maintenant? </a:t>
            </a:r>
            <a:endParaRPr>
              <a:latin typeface="Open Sans"/>
              <a:ea typeface="Open Sans"/>
              <a:cs typeface="Open Sans"/>
              <a:sym typeface="Open Sans"/>
            </a:endParaRPr>
          </a:p>
          <a:p>
            <a:pPr indent="-406400" lvl="0" marL="457200" rtl="0" algn="l">
              <a:lnSpc>
                <a:spcPct val="90000"/>
              </a:lnSpc>
              <a:spcBef>
                <a:spcPts val="0"/>
              </a:spcBef>
              <a:spcAft>
                <a:spcPts val="0"/>
              </a:spcAft>
              <a:buSzPts val="2800"/>
              <a:buFont typeface="Open Sans"/>
              <a:buChar char="-"/>
            </a:pPr>
            <a:r>
              <a:rPr lang="en-US">
                <a:latin typeface="Open Sans"/>
                <a:ea typeface="Open Sans"/>
                <a:cs typeface="Open Sans"/>
                <a:sym typeface="Open Sans"/>
              </a:rPr>
              <a:t>Quelles</a:t>
            </a:r>
            <a:r>
              <a:rPr lang="en-US">
                <a:latin typeface="Open Sans"/>
                <a:ea typeface="Open Sans"/>
                <a:cs typeface="Open Sans"/>
                <a:sym typeface="Open Sans"/>
              </a:rPr>
              <a:t> sont les prochaines </a:t>
            </a:r>
            <a:r>
              <a:rPr lang="en-US">
                <a:latin typeface="Open Sans"/>
                <a:ea typeface="Open Sans"/>
                <a:cs typeface="Open Sans"/>
                <a:sym typeface="Open Sans"/>
              </a:rPr>
              <a:t>étapes</a:t>
            </a:r>
            <a:r>
              <a:rPr lang="en-US">
                <a:latin typeface="Open Sans"/>
                <a:ea typeface="Open Sans"/>
                <a:cs typeface="Open Sans"/>
                <a:sym typeface="Open Sans"/>
              </a:rPr>
              <a:t> dans votre pays?  </a:t>
            </a:r>
            <a:endParaRPr>
              <a:latin typeface="Open Sans"/>
              <a:ea typeface="Open Sans"/>
              <a:cs typeface="Open Sans"/>
              <a:sym typeface="Open Sans"/>
            </a:endParaRPr>
          </a:p>
          <a:p>
            <a:pPr indent="-406400" lvl="0" marL="457200" rtl="0" algn="l">
              <a:lnSpc>
                <a:spcPct val="90000"/>
              </a:lnSpc>
              <a:spcBef>
                <a:spcPts val="0"/>
              </a:spcBef>
              <a:spcAft>
                <a:spcPts val="0"/>
              </a:spcAft>
              <a:buSzPts val="2800"/>
              <a:buFont typeface="Open Sans"/>
              <a:buChar char="-"/>
            </a:pPr>
            <a:r>
              <a:rPr lang="en-US">
                <a:latin typeface="Open Sans"/>
                <a:ea typeface="Open Sans"/>
                <a:cs typeface="Open Sans"/>
                <a:sym typeface="Open Sans"/>
              </a:rPr>
              <a:t>Dans le futur, comment </a:t>
            </a:r>
            <a:r>
              <a:rPr lang="en-US">
                <a:latin typeface="Open Sans"/>
                <a:ea typeface="Open Sans"/>
                <a:cs typeface="Open Sans"/>
                <a:sym typeface="Open Sans"/>
              </a:rPr>
              <a:t>pensez- vous que des</a:t>
            </a:r>
            <a:r>
              <a:rPr lang="en-US">
                <a:latin typeface="Open Sans"/>
                <a:ea typeface="Open Sans"/>
                <a:cs typeface="Open Sans"/>
                <a:sym typeface="Open Sans"/>
              </a:rPr>
              <a:t> programmes comme STEP 2.0 </a:t>
            </a:r>
            <a:r>
              <a:rPr lang="en-US">
                <a:latin typeface="Open Sans"/>
                <a:ea typeface="Open Sans"/>
                <a:cs typeface="Open Sans"/>
                <a:sym typeface="Open Sans"/>
              </a:rPr>
              <a:t>peuvent</a:t>
            </a:r>
            <a:r>
              <a:rPr lang="en-US">
                <a:latin typeface="Open Sans"/>
                <a:ea typeface="Open Sans"/>
                <a:cs typeface="Open Sans"/>
                <a:sym typeface="Open Sans"/>
              </a:rPr>
              <a:t> </a:t>
            </a:r>
            <a:r>
              <a:rPr lang="en-US">
                <a:latin typeface="Open Sans"/>
                <a:ea typeface="Open Sans"/>
                <a:cs typeface="Open Sans"/>
                <a:sym typeface="Open Sans"/>
              </a:rPr>
              <a:t>être</a:t>
            </a:r>
            <a:r>
              <a:rPr lang="en-US">
                <a:latin typeface="Open Sans"/>
                <a:ea typeface="Open Sans"/>
                <a:cs typeface="Open Sans"/>
                <a:sym typeface="Open Sans"/>
              </a:rPr>
              <a:t> </a:t>
            </a:r>
            <a:r>
              <a:rPr lang="en-US">
                <a:latin typeface="Open Sans"/>
                <a:ea typeface="Open Sans"/>
                <a:cs typeface="Open Sans"/>
                <a:sym typeface="Open Sans"/>
              </a:rPr>
              <a:t>améliorés?</a:t>
            </a:r>
            <a:r>
              <a:rPr lang="en-US">
                <a:latin typeface="Open Sans"/>
                <a:ea typeface="Open Sans"/>
                <a:cs typeface="Open Sans"/>
                <a:sym typeface="Open Sans"/>
              </a:rPr>
              <a:t> Comment </a:t>
            </a:r>
            <a:r>
              <a:rPr lang="en-US">
                <a:latin typeface="Open Sans"/>
                <a:ea typeface="Open Sans"/>
                <a:cs typeface="Open Sans"/>
                <a:sym typeface="Open Sans"/>
              </a:rPr>
              <a:t>institutionnaliser le programme STEP 2.0 dans votre</a:t>
            </a:r>
            <a:r>
              <a:rPr lang="en-US">
                <a:latin typeface="Open Sans"/>
                <a:ea typeface="Open Sans"/>
                <a:cs typeface="Open Sans"/>
                <a:sym typeface="Open Sans"/>
              </a:rPr>
              <a:t> pays?  </a:t>
            </a:r>
            <a:endParaRPr>
              <a:latin typeface="Open Sans"/>
              <a:ea typeface="Open Sans"/>
              <a:cs typeface="Open Sans"/>
              <a:sym typeface="Open Sans"/>
            </a:endParaRPr>
          </a:p>
        </p:txBody>
      </p:sp>
      <p:sp>
        <p:nvSpPr>
          <p:cNvPr id="312" name="Google Shape;312;g158a47d24b2_0_13"/>
          <p:cNvSpPr txBox="1"/>
          <p:nvPr>
            <p:ph idx="12" type="sldNum"/>
          </p:nvPr>
        </p:nvSpPr>
        <p:spPr>
          <a:xfrm>
            <a:off x="9191625" y="6269123"/>
            <a:ext cx="27432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Open Sans"/>
                <a:ea typeface="Open Sans"/>
                <a:cs typeface="Open Sans"/>
                <a:sym typeface="Open Sans"/>
              </a:rPr>
              <a:t>‹#›</a:t>
            </a:fld>
            <a:endParaRPr>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6" name="Shape 316"/>
        <p:cNvGrpSpPr/>
        <p:nvPr/>
      </p:nvGrpSpPr>
      <p:grpSpPr>
        <a:xfrm>
          <a:off x="0" y="0"/>
          <a:ext cx="0" cy="0"/>
          <a:chOff x="0" y="0"/>
          <a:chExt cx="0" cy="0"/>
        </a:xfrm>
      </p:grpSpPr>
      <p:sp>
        <p:nvSpPr>
          <p:cNvPr id="317" name="Google Shape;317;g15971466338_0_389"/>
          <p:cNvSpPr txBox="1"/>
          <p:nvPr>
            <p:ph idx="12" type="sldNum"/>
          </p:nvPr>
        </p:nvSpPr>
        <p:spPr>
          <a:xfrm>
            <a:off x="9191625" y="6269123"/>
            <a:ext cx="27432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18" name="Google Shape;318;g15971466338_0_389"/>
          <p:cNvSpPr txBox="1"/>
          <p:nvPr/>
        </p:nvSpPr>
        <p:spPr>
          <a:xfrm>
            <a:off x="5000992" y="2951847"/>
            <a:ext cx="2190000" cy="954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accent2"/>
                </a:solidFill>
                <a:latin typeface="Calibri"/>
                <a:ea typeface="Calibri"/>
                <a:cs typeface="Calibri"/>
                <a:sym typeface="Calibri"/>
              </a:rPr>
              <a:t>Zambia’s Experience</a:t>
            </a:r>
            <a:endParaRPr b="1" sz="1800">
              <a:solidFill>
                <a:schemeClr val="accent2"/>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2" name="Shape 322"/>
        <p:cNvGrpSpPr/>
        <p:nvPr/>
      </p:nvGrpSpPr>
      <p:grpSpPr>
        <a:xfrm>
          <a:off x="0" y="0"/>
          <a:ext cx="0" cy="0"/>
          <a:chOff x="0" y="0"/>
          <a:chExt cx="0" cy="0"/>
        </a:xfrm>
      </p:grpSpPr>
      <p:sp>
        <p:nvSpPr>
          <p:cNvPr id="323" name="Google Shape;323;g15971466338_0_395"/>
          <p:cNvSpPr/>
          <p:nvPr/>
        </p:nvSpPr>
        <p:spPr>
          <a:xfrm>
            <a:off x="0" y="651752"/>
            <a:ext cx="12192000" cy="736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g15971466338_0_395"/>
          <p:cNvSpPr txBox="1"/>
          <p:nvPr>
            <p:ph type="title"/>
          </p:nvPr>
        </p:nvSpPr>
        <p:spPr>
          <a:xfrm>
            <a:off x="556532" y="643467"/>
            <a:ext cx="11211000" cy="7449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Font typeface="Calibri"/>
              <a:buNone/>
            </a:pPr>
            <a:r>
              <a:rPr lang="en-US" sz="3200">
                <a:solidFill>
                  <a:schemeClr val="lt1"/>
                </a:solidFill>
              </a:rPr>
              <a:t>Project Timeline: vSTEP 2.0 </a:t>
            </a:r>
            <a:r>
              <a:rPr lang="en-US" sz="1800">
                <a:solidFill>
                  <a:schemeClr val="lt1"/>
                </a:solidFill>
              </a:rPr>
              <a:t>(virtual program delivery)</a:t>
            </a:r>
            <a:endParaRPr sz="3200">
              <a:solidFill>
                <a:schemeClr val="lt1"/>
              </a:solidFill>
            </a:endParaRPr>
          </a:p>
        </p:txBody>
      </p:sp>
      <p:sp>
        <p:nvSpPr>
          <p:cNvPr id="325" name="Google Shape;325;g15971466338_0_395"/>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id="326" name="Google Shape;326;g15971466338_0_395"/>
          <p:cNvPicPr preferRelativeResize="0"/>
          <p:nvPr/>
        </p:nvPicPr>
        <p:blipFill rotWithShape="1">
          <a:blip r:embed="rId3">
            <a:alphaModFix/>
          </a:blip>
          <a:srcRect b="0" l="0" r="0" t="0"/>
          <a:stretch/>
        </p:blipFill>
        <p:spPr>
          <a:xfrm>
            <a:off x="164719" y="1439863"/>
            <a:ext cx="5480049" cy="5418138"/>
          </a:xfrm>
          <a:prstGeom prst="rect">
            <a:avLst/>
          </a:prstGeom>
          <a:noFill/>
          <a:ln>
            <a:noFill/>
          </a:ln>
        </p:spPr>
      </p:pic>
      <p:pic>
        <p:nvPicPr>
          <p:cNvPr id="327" name="Google Shape;327;g15971466338_0_395"/>
          <p:cNvPicPr preferRelativeResize="0"/>
          <p:nvPr/>
        </p:nvPicPr>
        <p:blipFill rotWithShape="1">
          <a:blip r:embed="rId4">
            <a:alphaModFix/>
          </a:blip>
          <a:srcRect b="0" l="0" r="0" t="0"/>
          <a:stretch/>
        </p:blipFill>
        <p:spPr>
          <a:xfrm>
            <a:off x="5566918" y="1702792"/>
            <a:ext cx="6570090" cy="489227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g15971466338_0_403"/>
          <p:cNvSpPr txBox="1"/>
          <p:nvPr>
            <p:ph idx="12" type="sldNum"/>
          </p:nvPr>
        </p:nvSpPr>
        <p:spPr>
          <a:xfrm>
            <a:off x="9191625" y="6269123"/>
            <a:ext cx="27432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33" name="Google Shape;333;g15971466338_0_403"/>
          <p:cNvSpPr txBox="1"/>
          <p:nvPr/>
        </p:nvSpPr>
        <p:spPr>
          <a:xfrm>
            <a:off x="8060425" y="896324"/>
            <a:ext cx="3398100" cy="4448400"/>
          </a:xfrm>
          <a:prstGeom prst="rect">
            <a:avLst/>
          </a:prstGeom>
          <a:solidFill>
            <a:schemeClr val="accent2"/>
          </a:solidFill>
          <a:ln cap="flat" cmpd="sng" w="1905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u="sng">
              <a:solidFill>
                <a:schemeClr val="lt1"/>
              </a:solidFill>
              <a:latin typeface="Open Sans"/>
              <a:ea typeface="Open Sans"/>
              <a:cs typeface="Open Sans"/>
              <a:sym typeface="Open Sans"/>
            </a:endParaRPr>
          </a:p>
          <a:p>
            <a:pPr indent="0" lvl="0" marL="0" marR="0" rtl="0" algn="l">
              <a:spcBef>
                <a:spcPts val="0"/>
              </a:spcBef>
              <a:spcAft>
                <a:spcPts val="0"/>
              </a:spcAft>
              <a:buNone/>
            </a:pPr>
            <a:r>
              <a:rPr b="1" lang="en-US" u="sng">
                <a:solidFill>
                  <a:schemeClr val="lt1"/>
                </a:solidFill>
                <a:latin typeface="Open Sans"/>
                <a:ea typeface="Open Sans"/>
                <a:cs typeface="Open Sans"/>
                <a:sym typeface="Open Sans"/>
              </a:rPr>
              <a:t>Virtual Delivery via Zoom/Teams</a:t>
            </a:r>
            <a:endParaRPr sz="1000">
              <a:latin typeface="Open Sans"/>
              <a:ea typeface="Open Sans"/>
              <a:cs typeface="Open Sans"/>
              <a:sym typeface="Open Sans"/>
            </a:endParaRPr>
          </a:p>
          <a:p>
            <a:pPr indent="0" lvl="0" marL="0" marR="0" rtl="0" algn="l">
              <a:spcBef>
                <a:spcPts val="0"/>
              </a:spcBef>
              <a:spcAft>
                <a:spcPts val="0"/>
              </a:spcAft>
              <a:buNone/>
            </a:pPr>
            <a:r>
              <a:t/>
            </a:r>
            <a:endParaRPr b="1">
              <a:solidFill>
                <a:schemeClr val="accent2"/>
              </a:solidFill>
              <a:latin typeface="Open Sans"/>
              <a:ea typeface="Open Sans"/>
              <a:cs typeface="Open Sans"/>
              <a:sym typeface="Open Sans"/>
            </a:endParaRPr>
          </a:p>
          <a:p>
            <a:pPr indent="0" lvl="0" marL="0" marR="0" rtl="0" algn="l">
              <a:spcBef>
                <a:spcPts val="0"/>
              </a:spcBef>
              <a:spcAft>
                <a:spcPts val="0"/>
              </a:spcAft>
              <a:buNone/>
            </a:pPr>
            <a:r>
              <a:rPr b="1" lang="en-US" sz="2800">
                <a:solidFill>
                  <a:schemeClr val="lt1"/>
                </a:solidFill>
                <a:latin typeface="Open Sans"/>
                <a:ea typeface="Open Sans"/>
                <a:cs typeface="Open Sans"/>
                <a:sym typeface="Open Sans"/>
              </a:rPr>
              <a:t>30</a:t>
            </a:r>
            <a:r>
              <a:rPr b="1" lang="en-US">
                <a:solidFill>
                  <a:schemeClr val="lt1"/>
                </a:solidFill>
                <a:latin typeface="Open Sans"/>
                <a:ea typeface="Open Sans"/>
                <a:cs typeface="Open Sans"/>
                <a:sym typeface="Open Sans"/>
              </a:rPr>
              <a:t> Public Health Participants</a:t>
            </a:r>
            <a:endParaRPr sz="1000">
              <a:latin typeface="Open Sans"/>
              <a:ea typeface="Open Sans"/>
              <a:cs typeface="Open Sans"/>
              <a:sym typeface="Open Sans"/>
            </a:endParaRPr>
          </a:p>
          <a:p>
            <a:pPr indent="0" lvl="0" marL="0" marR="0" rtl="0" algn="l">
              <a:spcBef>
                <a:spcPts val="0"/>
              </a:spcBef>
              <a:spcAft>
                <a:spcPts val="0"/>
              </a:spcAft>
              <a:buNone/>
            </a:pPr>
            <a:r>
              <a:rPr b="1" lang="en-US">
                <a:solidFill>
                  <a:schemeClr val="lt1"/>
                </a:solidFill>
                <a:latin typeface="Open Sans"/>
                <a:ea typeface="Open Sans"/>
                <a:cs typeface="Open Sans"/>
                <a:sym typeface="Open Sans"/>
              </a:rPr>
              <a:t>	Pharmacists</a:t>
            </a:r>
            <a:endParaRPr sz="1000">
              <a:latin typeface="Open Sans"/>
              <a:ea typeface="Open Sans"/>
              <a:cs typeface="Open Sans"/>
              <a:sym typeface="Open Sans"/>
            </a:endParaRPr>
          </a:p>
          <a:p>
            <a:pPr indent="0" lvl="0" marL="0" marR="0" rtl="0" algn="l">
              <a:spcBef>
                <a:spcPts val="0"/>
              </a:spcBef>
              <a:spcAft>
                <a:spcPts val="0"/>
              </a:spcAft>
              <a:buNone/>
            </a:pPr>
            <a:r>
              <a:rPr b="1" lang="en-US">
                <a:solidFill>
                  <a:schemeClr val="lt1"/>
                </a:solidFill>
                <a:latin typeface="Open Sans"/>
                <a:ea typeface="Open Sans"/>
                <a:cs typeface="Open Sans"/>
                <a:sym typeface="Open Sans"/>
              </a:rPr>
              <a:t>	        Chief</a:t>
            </a:r>
            <a:endParaRPr sz="1000">
              <a:latin typeface="Open Sans"/>
              <a:ea typeface="Open Sans"/>
              <a:cs typeface="Open Sans"/>
              <a:sym typeface="Open Sans"/>
            </a:endParaRPr>
          </a:p>
          <a:p>
            <a:pPr indent="0" lvl="0" marL="0" marR="0" rtl="0" algn="l">
              <a:spcBef>
                <a:spcPts val="0"/>
              </a:spcBef>
              <a:spcAft>
                <a:spcPts val="0"/>
              </a:spcAft>
              <a:buNone/>
            </a:pPr>
            <a:r>
              <a:rPr b="1" lang="en-US">
                <a:solidFill>
                  <a:schemeClr val="lt1"/>
                </a:solidFill>
                <a:latin typeface="Open Sans"/>
                <a:ea typeface="Open Sans"/>
                <a:cs typeface="Open Sans"/>
                <a:sym typeface="Open Sans"/>
              </a:rPr>
              <a:t>   	        District</a:t>
            </a:r>
            <a:endParaRPr sz="1000">
              <a:latin typeface="Open Sans"/>
              <a:ea typeface="Open Sans"/>
              <a:cs typeface="Open Sans"/>
              <a:sym typeface="Open Sans"/>
            </a:endParaRPr>
          </a:p>
          <a:p>
            <a:pPr indent="0" lvl="0" marL="0" marR="0" rtl="0" algn="l">
              <a:spcBef>
                <a:spcPts val="0"/>
              </a:spcBef>
              <a:spcAft>
                <a:spcPts val="0"/>
              </a:spcAft>
              <a:buNone/>
            </a:pPr>
            <a:r>
              <a:rPr b="1" lang="en-US">
                <a:solidFill>
                  <a:schemeClr val="lt1"/>
                </a:solidFill>
                <a:latin typeface="Open Sans"/>
                <a:ea typeface="Open Sans"/>
                <a:cs typeface="Open Sans"/>
                <a:sym typeface="Open Sans"/>
              </a:rPr>
              <a:t>	Logisticians</a:t>
            </a:r>
            <a:endParaRPr sz="1000">
              <a:latin typeface="Open Sans"/>
              <a:ea typeface="Open Sans"/>
              <a:cs typeface="Open Sans"/>
              <a:sym typeface="Open Sans"/>
            </a:endParaRPr>
          </a:p>
          <a:p>
            <a:pPr indent="0" lvl="0" marL="0" marR="0" rtl="0" algn="l">
              <a:spcBef>
                <a:spcPts val="0"/>
              </a:spcBef>
              <a:spcAft>
                <a:spcPts val="0"/>
              </a:spcAft>
              <a:buNone/>
            </a:pPr>
            <a:r>
              <a:rPr b="1" lang="en-US">
                <a:solidFill>
                  <a:schemeClr val="lt1"/>
                </a:solidFill>
                <a:latin typeface="Open Sans"/>
                <a:ea typeface="Open Sans"/>
                <a:cs typeface="Open Sans"/>
                <a:sym typeface="Open Sans"/>
              </a:rPr>
              <a:t>	        Cold Chain Officer</a:t>
            </a:r>
            <a:endParaRPr sz="1000">
              <a:latin typeface="Open Sans"/>
              <a:ea typeface="Open Sans"/>
              <a:cs typeface="Open Sans"/>
              <a:sym typeface="Open Sans"/>
            </a:endParaRPr>
          </a:p>
          <a:p>
            <a:pPr indent="0" lvl="0" marL="0" marR="0" rtl="0" algn="l">
              <a:spcBef>
                <a:spcPts val="0"/>
              </a:spcBef>
              <a:spcAft>
                <a:spcPts val="0"/>
              </a:spcAft>
              <a:buNone/>
            </a:pPr>
            <a:r>
              <a:rPr b="1" lang="en-US">
                <a:solidFill>
                  <a:schemeClr val="lt1"/>
                </a:solidFill>
                <a:latin typeface="Open Sans"/>
                <a:ea typeface="Open Sans"/>
                <a:cs typeface="Open Sans"/>
                <a:sym typeface="Open Sans"/>
              </a:rPr>
              <a:t>	        EPI</a:t>
            </a:r>
            <a:endParaRPr sz="1000">
              <a:latin typeface="Open Sans"/>
              <a:ea typeface="Open Sans"/>
              <a:cs typeface="Open Sans"/>
              <a:sym typeface="Open Sans"/>
            </a:endParaRPr>
          </a:p>
          <a:p>
            <a:pPr indent="0" lvl="0" marL="0" marR="0" rtl="0" algn="r">
              <a:spcBef>
                <a:spcPts val="0"/>
              </a:spcBef>
              <a:spcAft>
                <a:spcPts val="0"/>
              </a:spcAft>
              <a:buNone/>
            </a:pPr>
            <a:r>
              <a:rPr lang="en-US" sz="700">
                <a:solidFill>
                  <a:schemeClr val="lt1"/>
                </a:solidFill>
                <a:latin typeface="Open Sans"/>
                <a:ea typeface="Open Sans"/>
                <a:cs typeface="Open Sans"/>
                <a:sym typeface="Open Sans"/>
              </a:rPr>
              <a:t>  (25 successfully completed the program – 83%)</a:t>
            </a:r>
            <a:endParaRPr sz="1000">
              <a:latin typeface="Open Sans"/>
              <a:ea typeface="Open Sans"/>
              <a:cs typeface="Open Sans"/>
              <a:sym typeface="Open Sans"/>
            </a:endParaRPr>
          </a:p>
          <a:p>
            <a:pPr indent="0" lvl="0" marL="0" marR="0" rtl="0" algn="l">
              <a:spcBef>
                <a:spcPts val="0"/>
              </a:spcBef>
              <a:spcAft>
                <a:spcPts val="0"/>
              </a:spcAft>
              <a:buNone/>
            </a:pPr>
            <a:r>
              <a:t/>
            </a:r>
            <a:endParaRPr>
              <a:solidFill>
                <a:schemeClr val="lt1"/>
              </a:solidFill>
              <a:latin typeface="Open Sans"/>
              <a:ea typeface="Open Sans"/>
              <a:cs typeface="Open Sans"/>
              <a:sym typeface="Open Sans"/>
            </a:endParaRPr>
          </a:p>
          <a:p>
            <a:pPr indent="0" lvl="0" marL="0" marR="0" rtl="0" algn="l">
              <a:spcBef>
                <a:spcPts val="0"/>
              </a:spcBef>
              <a:spcAft>
                <a:spcPts val="0"/>
              </a:spcAft>
              <a:buNone/>
            </a:pPr>
            <a:r>
              <a:rPr b="1" lang="en-US" sz="2400">
                <a:solidFill>
                  <a:schemeClr val="lt1"/>
                </a:solidFill>
                <a:latin typeface="Open Sans"/>
                <a:ea typeface="Open Sans"/>
                <a:cs typeface="Open Sans"/>
                <a:sym typeface="Open Sans"/>
              </a:rPr>
              <a:t>6</a:t>
            </a:r>
            <a:r>
              <a:rPr b="1" lang="en-US">
                <a:solidFill>
                  <a:schemeClr val="lt1"/>
                </a:solidFill>
                <a:latin typeface="Open Sans"/>
                <a:ea typeface="Open Sans"/>
                <a:cs typeface="Open Sans"/>
                <a:sym typeface="Open Sans"/>
              </a:rPr>
              <a:t> International Coaches</a:t>
            </a:r>
            <a:endParaRPr sz="1000">
              <a:latin typeface="Open Sans"/>
              <a:ea typeface="Open Sans"/>
              <a:cs typeface="Open Sans"/>
              <a:sym typeface="Open Sans"/>
            </a:endParaRPr>
          </a:p>
          <a:p>
            <a:pPr indent="0" lvl="0" marL="0" marR="0" rtl="0" algn="l">
              <a:spcBef>
                <a:spcPts val="0"/>
              </a:spcBef>
              <a:spcAft>
                <a:spcPts val="0"/>
              </a:spcAft>
              <a:buNone/>
            </a:pPr>
            <a:r>
              <a:rPr b="1" lang="en-US">
                <a:solidFill>
                  <a:schemeClr val="lt1"/>
                </a:solidFill>
                <a:latin typeface="Open Sans"/>
                <a:ea typeface="Open Sans"/>
                <a:cs typeface="Open Sans"/>
                <a:sym typeface="Open Sans"/>
              </a:rPr>
              <a:t>	J&amp;J</a:t>
            </a:r>
            <a:endParaRPr sz="1000">
              <a:latin typeface="Open Sans"/>
              <a:ea typeface="Open Sans"/>
              <a:cs typeface="Open Sans"/>
              <a:sym typeface="Open Sans"/>
            </a:endParaRPr>
          </a:p>
          <a:p>
            <a:pPr indent="0" lvl="0" marL="0" marR="0" rtl="0" algn="l">
              <a:spcBef>
                <a:spcPts val="0"/>
              </a:spcBef>
              <a:spcAft>
                <a:spcPts val="0"/>
              </a:spcAft>
              <a:buNone/>
            </a:pPr>
            <a:r>
              <a:rPr b="1" lang="en-US">
                <a:solidFill>
                  <a:schemeClr val="lt1"/>
                </a:solidFill>
                <a:latin typeface="Open Sans"/>
                <a:ea typeface="Open Sans"/>
                <a:cs typeface="Open Sans"/>
                <a:sym typeface="Open Sans"/>
              </a:rPr>
              <a:t>	GSK</a:t>
            </a:r>
            <a:endParaRPr sz="1000">
              <a:latin typeface="Open Sans"/>
              <a:ea typeface="Open Sans"/>
              <a:cs typeface="Open Sans"/>
              <a:sym typeface="Open Sans"/>
            </a:endParaRPr>
          </a:p>
          <a:p>
            <a:pPr indent="0" lvl="0" marL="0" marR="0" rtl="0" algn="l">
              <a:spcBef>
                <a:spcPts val="0"/>
              </a:spcBef>
              <a:spcAft>
                <a:spcPts val="0"/>
              </a:spcAft>
              <a:buNone/>
            </a:pPr>
            <a:r>
              <a:rPr b="1" lang="en-US">
                <a:solidFill>
                  <a:schemeClr val="lt1"/>
                </a:solidFill>
                <a:latin typeface="Open Sans"/>
                <a:ea typeface="Open Sans"/>
                <a:cs typeface="Open Sans"/>
                <a:sym typeface="Open Sans"/>
              </a:rPr>
              <a:t>	Merck</a:t>
            </a:r>
            <a:endParaRPr sz="1000">
              <a:latin typeface="Open Sans"/>
              <a:ea typeface="Open Sans"/>
              <a:cs typeface="Open Sans"/>
              <a:sym typeface="Open Sans"/>
            </a:endParaRPr>
          </a:p>
          <a:p>
            <a:pPr indent="0" lvl="0" marL="0" marR="0" rtl="0" algn="l">
              <a:spcBef>
                <a:spcPts val="0"/>
              </a:spcBef>
              <a:spcAft>
                <a:spcPts val="0"/>
              </a:spcAft>
              <a:buNone/>
            </a:pPr>
            <a:r>
              <a:t/>
            </a:r>
            <a:endParaRPr b="1">
              <a:solidFill>
                <a:schemeClr val="lt1"/>
              </a:solidFill>
              <a:latin typeface="Open Sans"/>
              <a:ea typeface="Open Sans"/>
              <a:cs typeface="Open Sans"/>
              <a:sym typeface="Open Sans"/>
            </a:endParaRPr>
          </a:p>
          <a:p>
            <a:pPr indent="0" lvl="0" marL="0" marR="0" rtl="0" algn="l">
              <a:spcBef>
                <a:spcPts val="0"/>
              </a:spcBef>
              <a:spcAft>
                <a:spcPts val="0"/>
              </a:spcAft>
              <a:buNone/>
            </a:pPr>
            <a:r>
              <a:rPr b="1" lang="en-US" sz="2800">
                <a:solidFill>
                  <a:schemeClr val="lt1"/>
                </a:solidFill>
                <a:latin typeface="Open Sans"/>
                <a:ea typeface="Open Sans"/>
                <a:cs typeface="Open Sans"/>
                <a:sym typeface="Open Sans"/>
              </a:rPr>
              <a:t>10</a:t>
            </a:r>
            <a:r>
              <a:rPr b="1" lang="en-US">
                <a:solidFill>
                  <a:schemeClr val="lt1"/>
                </a:solidFill>
                <a:latin typeface="Open Sans"/>
                <a:ea typeface="Open Sans"/>
                <a:cs typeface="Open Sans"/>
                <a:sym typeface="Open Sans"/>
              </a:rPr>
              <a:t> Provinces + Central</a:t>
            </a:r>
            <a:endParaRPr sz="1000">
              <a:latin typeface="Open Sans"/>
              <a:ea typeface="Open Sans"/>
              <a:cs typeface="Open Sans"/>
              <a:sym typeface="Open Sans"/>
            </a:endParaRPr>
          </a:p>
        </p:txBody>
      </p:sp>
      <p:pic>
        <p:nvPicPr>
          <p:cNvPr id="334" name="Google Shape;334;g15971466338_0_403"/>
          <p:cNvPicPr preferRelativeResize="0"/>
          <p:nvPr/>
        </p:nvPicPr>
        <p:blipFill rotWithShape="1">
          <a:blip r:embed="rId3">
            <a:alphaModFix/>
          </a:blip>
          <a:srcRect b="0" l="0" r="0" t="0"/>
          <a:stretch/>
        </p:blipFill>
        <p:spPr>
          <a:xfrm>
            <a:off x="-173038" y="327025"/>
            <a:ext cx="8664576" cy="628808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8" name="Shape 338"/>
        <p:cNvGrpSpPr/>
        <p:nvPr/>
      </p:nvGrpSpPr>
      <p:grpSpPr>
        <a:xfrm>
          <a:off x="0" y="0"/>
          <a:ext cx="0" cy="0"/>
          <a:chOff x="0" y="0"/>
          <a:chExt cx="0" cy="0"/>
        </a:xfrm>
      </p:grpSpPr>
      <p:sp>
        <p:nvSpPr>
          <p:cNvPr id="339" name="Google Shape;339;g15971466338_0_409"/>
          <p:cNvSpPr/>
          <p:nvPr/>
        </p:nvSpPr>
        <p:spPr>
          <a:xfrm rot="-5400000">
            <a:off x="800223" y="1491369"/>
            <a:ext cx="3333600" cy="3499200"/>
          </a:xfrm>
          <a:prstGeom prst="downArrow">
            <a:avLst>
              <a:gd fmla="val 100000" name="adj1"/>
              <a:gd fmla="val 15788" name="adj2"/>
            </a:avLst>
          </a:prstGeom>
          <a:solidFill>
            <a:srgbClr val="40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g15971466338_0_409"/>
          <p:cNvSpPr txBox="1"/>
          <p:nvPr>
            <p:ph type="title"/>
          </p:nvPr>
        </p:nvSpPr>
        <p:spPr>
          <a:xfrm>
            <a:off x="1028700" y="1967266"/>
            <a:ext cx="2628900" cy="2547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Calibri"/>
              <a:buNone/>
            </a:pPr>
            <a:r>
              <a:rPr b="1" lang="en-US" sz="3600">
                <a:solidFill>
                  <a:srgbClr val="FFFFFF"/>
                </a:solidFill>
              </a:rPr>
              <a:t>Group Photo</a:t>
            </a:r>
            <a:endParaRPr/>
          </a:p>
        </p:txBody>
      </p:sp>
      <p:sp>
        <p:nvSpPr>
          <p:cNvPr id="341" name="Google Shape;341;g15971466338_0_409"/>
          <p:cNvSpPr txBox="1"/>
          <p:nvPr>
            <p:ph idx="12" type="sldNum"/>
          </p:nvPr>
        </p:nvSpPr>
        <p:spPr>
          <a:xfrm>
            <a:off x="11034184" y="6356350"/>
            <a:ext cx="514200" cy="365100"/>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descr="A picture containing text, different, posing, same" id="342" name="Google Shape;342;g15971466338_0_409"/>
          <p:cNvPicPr preferRelativeResize="0"/>
          <p:nvPr/>
        </p:nvPicPr>
        <p:blipFill rotWithShape="1">
          <a:blip r:embed="rId3">
            <a:alphaModFix/>
          </a:blip>
          <a:srcRect b="0" l="0" r="0" t="0"/>
          <a:stretch/>
        </p:blipFill>
        <p:spPr>
          <a:xfrm>
            <a:off x="4321042" y="818087"/>
            <a:ext cx="7721098" cy="482635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15971466338_0_416"/>
          <p:cNvSpPr txBox="1"/>
          <p:nvPr>
            <p:ph type="title"/>
          </p:nvPr>
        </p:nvSpPr>
        <p:spPr>
          <a:xfrm>
            <a:off x="838200" y="365125"/>
            <a:ext cx="10515600" cy="132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53178"/>
              </a:buClr>
              <a:buSzPts val="4400"/>
              <a:buFont typeface="Calibri"/>
              <a:buNone/>
            </a:pPr>
            <a:r>
              <a:rPr lang="en-US">
                <a:latin typeface="Open Sans"/>
                <a:ea typeface="Open Sans"/>
                <a:cs typeface="Open Sans"/>
                <a:sym typeface="Open Sans"/>
              </a:rPr>
              <a:t>Transformation Challenges</a:t>
            </a:r>
            <a:endParaRPr>
              <a:latin typeface="Open Sans"/>
              <a:ea typeface="Open Sans"/>
              <a:cs typeface="Open Sans"/>
              <a:sym typeface="Open Sans"/>
            </a:endParaRPr>
          </a:p>
        </p:txBody>
      </p:sp>
      <p:sp>
        <p:nvSpPr>
          <p:cNvPr id="348" name="Google Shape;348;g15971466338_0_416"/>
          <p:cNvSpPr txBox="1"/>
          <p:nvPr>
            <p:ph idx="12" type="sldNum"/>
          </p:nvPr>
        </p:nvSpPr>
        <p:spPr>
          <a:xfrm>
            <a:off x="9191625" y="6269123"/>
            <a:ext cx="27432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49" name="Google Shape;349;g15971466338_0_416"/>
          <p:cNvSpPr txBox="1"/>
          <p:nvPr/>
        </p:nvSpPr>
        <p:spPr>
          <a:xfrm>
            <a:off x="838200" y="1303020"/>
            <a:ext cx="9686400" cy="4063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u="sng">
                <a:solidFill>
                  <a:schemeClr val="dk1"/>
                </a:solidFill>
                <a:latin typeface="Open Sans"/>
                <a:ea typeface="Open Sans"/>
                <a:cs typeface="Open Sans"/>
                <a:sym typeface="Open Sans"/>
              </a:rPr>
              <a:t>General topics covered by our participants:</a:t>
            </a:r>
            <a:endParaRPr>
              <a:latin typeface="Open Sans"/>
              <a:ea typeface="Open Sans"/>
              <a:cs typeface="Open Sans"/>
              <a:sym typeface="Open Sans"/>
            </a:endParaRPr>
          </a:p>
          <a:p>
            <a:pPr indent="0" lvl="0" marL="0" marR="0" rtl="0" algn="l">
              <a:spcBef>
                <a:spcPts val="0"/>
              </a:spcBef>
              <a:spcAft>
                <a:spcPts val="0"/>
              </a:spcAft>
              <a:buNone/>
            </a:pPr>
            <a:r>
              <a:t/>
            </a:r>
            <a:endParaRPr sz="24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2400"/>
              <a:buFont typeface="Open Sans"/>
              <a:buChar char="∙"/>
            </a:pPr>
            <a:r>
              <a:rPr lang="en-US" sz="2400">
                <a:solidFill>
                  <a:schemeClr val="dk1"/>
                </a:solidFill>
                <a:latin typeface="Open Sans"/>
                <a:ea typeface="Open Sans"/>
                <a:cs typeface="Open Sans"/>
                <a:sym typeface="Open Sans"/>
              </a:rPr>
              <a:t>COVID-19 Response: Improving COVID-19 vaccination coverage (4)</a:t>
            </a:r>
            <a:endParaRPr>
              <a:latin typeface="Open Sans"/>
              <a:ea typeface="Open Sans"/>
              <a:cs typeface="Open Sans"/>
              <a:sym typeface="Open Sans"/>
            </a:endParaRPr>
          </a:p>
          <a:p>
            <a:pPr indent="-342900" lvl="0" marL="342900" marR="0" rtl="0" algn="l">
              <a:spcBef>
                <a:spcPts val="0"/>
              </a:spcBef>
              <a:spcAft>
                <a:spcPts val="0"/>
              </a:spcAft>
              <a:buClr>
                <a:schemeClr val="dk1"/>
              </a:buClr>
              <a:buSzPts val="2400"/>
              <a:buFont typeface="Open Sans"/>
              <a:buChar char="∙"/>
            </a:pPr>
            <a:r>
              <a:rPr lang="en-US" sz="2400">
                <a:solidFill>
                  <a:schemeClr val="dk1"/>
                </a:solidFill>
                <a:latin typeface="Open Sans"/>
                <a:ea typeface="Open Sans"/>
                <a:cs typeface="Open Sans"/>
                <a:sym typeface="Open Sans"/>
              </a:rPr>
              <a:t>Logistimo Utilization for management of immunization data (7)</a:t>
            </a:r>
            <a:endParaRPr sz="24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2400"/>
              <a:buFont typeface="Open Sans"/>
              <a:buChar char="∙"/>
            </a:pPr>
            <a:r>
              <a:rPr lang="en-US" sz="2400">
                <a:solidFill>
                  <a:schemeClr val="dk1"/>
                </a:solidFill>
                <a:latin typeface="Open Sans"/>
                <a:ea typeface="Open Sans"/>
                <a:cs typeface="Open Sans"/>
                <a:sym typeface="Open Sans"/>
              </a:rPr>
              <a:t>Management of vaccine Stockouts (7)</a:t>
            </a:r>
            <a:endParaRPr sz="24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2400"/>
              <a:buFont typeface="Open Sans"/>
              <a:buChar char="∙"/>
            </a:pPr>
            <a:r>
              <a:rPr lang="en-US" sz="2400">
                <a:solidFill>
                  <a:schemeClr val="dk1"/>
                </a:solidFill>
                <a:latin typeface="Open Sans"/>
                <a:ea typeface="Open Sans"/>
                <a:cs typeface="Open Sans"/>
                <a:sym typeface="Open Sans"/>
              </a:rPr>
              <a:t>Management of Cold Chain Equipment (3)</a:t>
            </a:r>
            <a:endParaRPr sz="24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2400"/>
              <a:buFont typeface="Open Sans"/>
              <a:buChar char="∙"/>
            </a:pPr>
            <a:r>
              <a:rPr lang="en-US" sz="2400">
                <a:solidFill>
                  <a:schemeClr val="dk1"/>
                </a:solidFill>
                <a:latin typeface="Open Sans"/>
                <a:ea typeface="Open Sans"/>
                <a:cs typeface="Open Sans"/>
                <a:sym typeface="Open Sans"/>
              </a:rPr>
              <a:t>Vaccine Wastage (2)</a:t>
            </a:r>
            <a:endParaRPr>
              <a:latin typeface="Open Sans"/>
              <a:ea typeface="Open Sans"/>
              <a:cs typeface="Open Sans"/>
              <a:sym typeface="Open Sans"/>
            </a:endParaRPr>
          </a:p>
          <a:p>
            <a:pPr indent="-342900" lvl="0" marL="342900" marR="0" rtl="0" algn="l">
              <a:spcBef>
                <a:spcPts val="0"/>
              </a:spcBef>
              <a:spcAft>
                <a:spcPts val="0"/>
              </a:spcAft>
              <a:buClr>
                <a:schemeClr val="dk1"/>
              </a:buClr>
              <a:buSzPts val="2400"/>
              <a:buFont typeface="Open Sans"/>
              <a:buChar char="∙"/>
            </a:pPr>
            <a:r>
              <a:rPr lang="en-US" sz="2400">
                <a:solidFill>
                  <a:schemeClr val="dk1"/>
                </a:solidFill>
                <a:latin typeface="Open Sans"/>
                <a:ea typeface="Open Sans"/>
                <a:cs typeface="Open Sans"/>
                <a:sym typeface="Open Sans"/>
              </a:rPr>
              <a:t>Government Funding (1)</a:t>
            </a:r>
            <a:endParaRPr>
              <a:latin typeface="Open Sans"/>
              <a:ea typeface="Open Sans"/>
              <a:cs typeface="Open Sans"/>
              <a:sym typeface="Open Sans"/>
            </a:endParaRPr>
          </a:p>
          <a:p>
            <a:pPr indent="-342900" lvl="0" marL="342900" marR="0" rtl="0" algn="l">
              <a:spcBef>
                <a:spcPts val="0"/>
              </a:spcBef>
              <a:spcAft>
                <a:spcPts val="0"/>
              </a:spcAft>
              <a:buClr>
                <a:schemeClr val="dk1"/>
              </a:buClr>
              <a:buSzPts val="2400"/>
              <a:buFont typeface="Open Sans"/>
              <a:buChar char="∙"/>
            </a:pPr>
            <a:r>
              <a:rPr lang="en-US" sz="2400">
                <a:solidFill>
                  <a:schemeClr val="dk1"/>
                </a:solidFill>
                <a:latin typeface="Open Sans"/>
                <a:ea typeface="Open Sans"/>
                <a:cs typeface="Open Sans"/>
                <a:sym typeface="Open Sans"/>
              </a:rPr>
              <a:t>Staff Retention (1)</a:t>
            </a:r>
            <a:endParaRPr>
              <a:latin typeface="Open Sans"/>
              <a:ea typeface="Open Sans"/>
              <a:cs typeface="Open Sans"/>
              <a:sym typeface="Open Sans"/>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3" name="Shape 353"/>
        <p:cNvGrpSpPr/>
        <p:nvPr/>
      </p:nvGrpSpPr>
      <p:grpSpPr>
        <a:xfrm>
          <a:off x="0" y="0"/>
          <a:ext cx="0" cy="0"/>
          <a:chOff x="0" y="0"/>
          <a:chExt cx="0" cy="0"/>
        </a:xfrm>
      </p:grpSpPr>
      <p:sp>
        <p:nvSpPr>
          <p:cNvPr id="354" name="Google Shape;354;g15971466338_0_422"/>
          <p:cNvSpPr/>
          <p:nvPr/>
        </p:nvSpPr>
        <p:spPr>
          <a:xfrm rot="-5400000">
            <a:off x="800223" y="1491369"/>
            <a:ext cx="3333600" cy="3499200"/>
          </a:xfrm>
          <a:prstGeom prst="downArrow">
            <a:avLst>
              <a:gd fmla="val 100000" name="adj1"/>
              <a:gd fmla="val 15788" name="adj2"/>
            </a:avLst>
          </a:prstGeom>
          <a:solidFill>
            <a:srgbClr val="40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g15971466338_0_422"/>
          <p:cNvSpPr txBox="1"/>
          <p:nvPr>
            <p:ph type="title"/>
          </p:nvPr>
        </p:nvSpPr>
        <p:spPr>
          <a:xfrm>
            <a:off x="1028700" y="1967266"/>
            <a:ext cx="2628900" cy="2547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Calibri"/>
              <a:buNone/>
            </a:pPr>
            <a:r>
              <a:rPr lang="en-US" sz="3600">
                <a:solidFill>
                  <a:srgbClr val="FFFFFF"/>
                </a:solidFill>
              </a:rPr>
              <a:t>Results</a:t>
            </a:r>
            <a:br>
              <a:rPr lang="en-US" sz="3600">
                <a:solidFill>
                  <a:srgbClr val="FFFFFF"/>
                </a:solidFill>
              </a:rPr>
            </a:br>
            <a:r>
              <a:rPr lang="en-US" sz="1600">
                <a:solidFill>
                  <a:srgbClr val="FFFFFF"/>
                </a:solidFill>
              </a:rPr>
              <a:t>Personal Competency Impact</a:t>
            </a:r>
            <a:endParaRPr sz="3600">
              <a:solidFill>
                <a:srgbClr val="FFFFFF"/>
              </a:solidFill>
            </a:endParaRPr>
          </a:p>
        </p:txBody>
      </p:sp>
      <p:pic>
        <p:nvPicPr>
          <p:cNvPr descr="Chart, bar chart&#10;&#10;Description automatically generated" id="356" name="Google Shape;356;g15971466338_0_422"/>
          <p:cNvPicPr preferRelativeResize="0"/>
          <p:nvPr/>
        </p:nvPicPr>
        <p:blipFill rotWithShape="1">
          <a:blip r:embed="rId3">
            <a:alphaModFix/>
          </a:blip>
          <a:srcRect b="0" l="0" r="0" t="0"/>
          <a:stretch/>
        </p:blipFill>
        <p:spPr>
          <a:xfrm>
            <a:off x="4777316" y="1419054"/>
            <a:ext cx="6780700" cy="4017563"/>
          </a:xfrm>
          <a:prstGeom prst="rect">
            <a:avLst/>
          </a:prstGeom>
          <a:noFill/>
          <a:ln>
            <a:noFill/>
          </a:ln>
        </p:spPr>
      </p:pic>
      <p:sp>
        <p:nvSpPr>
          <p:cNvPr id="357" name="Google Shape;357;g15971466338_0_422"/>
          <p:cNvSpPr txBox="1"/>
          <p:nvPr>
            <p:ph idx="12" type="sldNum"/>
          </p:nvPr>
        </p:nvSpPr>
        <p:spPr>
          <a:xfrm>
            <a:off x="11034184" y="6356350"/>
            <a:ext cx="514200" cy="365100"/>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g15971466338_0_429"/>
          <p:cNvSpPr txBox="1"/>
          <p:nvPr>
            <p:ph type="title"/>
          </p:nvPr>
        </p:nvSpPr>
        <p:spPr>
          <a:xfrm>
            <a:off x="838200" y="365125"/>
            <a:ext cx="10515600" cy="132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53178"/>
              </a:buClr>
              <a:buSzPts val="4400"/>
              <a:buFont typeface="Calibri"/>
              <a:buNone/>
            </a:pPr>
            <a:r>
              <a:rPr lang="en-US">
                <a:latin typeface="Open Sans"/>
                <a:ea typeface="Open Sans"/>
                <a:cs typeface="Open Sans"/>
                <a:sym typeface="Open Sans"/>
              </a:rPr>
              <a:t>Questions for Dr. Patricia</a:t>
            </a:r>
            <a:endParaRPr>
              <a:latin typeface="Open Sans"/>
              <a:ea typeface="Open Sans"/>
              <a:cs typeface="Open Sans"/>
              <a:sym typeface="Open Sans"/>
            </a:endParaRPr>
          </a:p>
        </p:txBody>
      </p:sp>
      <p:sp>
        <p:nvSpPr>
          <p:cNvPr id="363" name="Google Shape;363;g15971466338_0_429"/>
          <p:cNvSpPr txBox="1"/>
          <p:nvPr>
            <p:ph idx="12" type="sldNum"/>
          </p:nvPr>
        </p:nvSpPr>
        <p:spPr>
          <a:xfrm>
            <a:off x="9191625" y="6269123"/>
            <a:ext cx="27432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Open Sans"/>
                <a:ea typeface="Open Sans"/>
                <a:cs typeface="Open Sans"/>
                <a:sym typeface="Open Sans"/>
              </a:rPr>
              <a:t>‹#›</a:t>
            </a:fld>
            <a:endParaRPr>
              <a:latin typeface="Open Sans"/>
              <a:ea typeface="Open Sans"/>
              <a:cs typeface="Open Sans"/>
              <a:sym typeface="Open Sans"/>
            </a:endParaRPr>
          </a:p>
        </p:txBody>
      </p:sp>
      <p:sp>
        <p:nvSpPr>
          <p:cNvPr id="364" name="Google Shape;364;g15971466338_0_429"/>
          <p:cNvSpPr txBox="1"/>
          <p:nvPr/>
        </p:nvSpPr>
        <p:spPr>
          <a:xfrm>
            <a:off x="838200" y="1476756"/>
            <a:ext cx="10479000" cy="3478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000000"/>
                </a:solidFill>
                <a:latin typeface="Open Sans"/>
                <a:ea typeface="Open Sans"/>
                <a:cs typeface="Open Sans"/>
                <a:sym typeface="Open Sans"/>
              </a:rPr>
              <a:t>What sparked Zambia’s interest in STEP?  </a:t>
            </a:r>
            <a:br>
              <a:rPr lang="en-US" sz="2400">
                <a:solidFill>
                  <a:srgbClr val="000000"/>
                </a:solidFill>
                <a:latin typeface="Open Sans"/>
                <a:ea typeface="Open Sans"/>
                <a:cs typeface="Open Sans"/>
                <a:sym typeface="Open Sans"/>
              </a:rPr>
            </a:br>
            <a:endParaRPr>
              <a:latin typeface="Open Sans"/>
              <a:ea typeface="Open Sans"/>
              <a:cs typeface="Open Sans"/>
              <a:sym typeface="Open Sans"/>
            </a:endParaRPr>
          </a:p>
          <a:p>
            <a:pPr indent="0" lvl="0" marL="0" marR="0" rtl="0" algn="l">
              <a:spcBef>
                <a:spcPts val="0"/>
              </a:spcBef>
              <a:spcAft>
                <a:spcPts val="0"/>
              </a:spcAft>
              <a:buNone/>
            </a:pPr>
            <a:r>
              <a:rPr lang="en-US" sz="2400">
                <a:solidFill>
                  <a:srgbClr val="000000"/>
                </a:solidFill>
                <a:latin typeface="Open Sans"/>
                <a:ea typeface="Open Sans"/>
                <a:cs typeface="Open Sans"/>
                <a:sym typeface="Open Sans"/>
              </a:rPr>
              <a:t>What was the greatest impact you saw from this program?  </a:t>
            </a:r>
            <a:br>
              <a:rPr lang="en-US" sz="2400">
                <a:solidFill>
                  <a:srgbClr val="000000"/>
                </a:solidFill>
                <a:latin typeface="Open Sans"/>
                <a:ea typeface="Open Sans"/>
                <a:cs typeface="Open Sans"/>
                <a:sym typeface="Open Sans"/>
              </a:rPr>
            </a:br>
            <a:endParaRPr>
              <a:latin typeface="Open Sans"/>
              <a:ea typeface="Open Sans"/>
              <a:cs typeface="Open Sans"/>
              <a:sym typeface="Open Sans"/>
            </a:endParaRPr>
          </a:p>
          <a:p>
            <a:pPr indent="0" lvl="0" marL="0" marR="0" rtl="0" algn="l">
              <a:spcBef>
                <a:spcPts val="0"/>
              </a:spcBef>
              <a:spcAft>
                <a:spcPts val="0"/>
              </a:spcAft>
              <a:buNone/>
            </a:pPr>
            <a:r>
              <a:rPr lang="en-US" sz="2400">
                <a:solidFill>
                  <a:srgbClr val="000000"/>
                </a:solidFill>
                <a:latin typeface="Open Sans"/>
                <a:ea typeface="Open Sans"/>
                <a:cs typeface="Open Sans"/>
                <a:sym typeface="Open Sans"/>
              </a:rPr>
              <a:t>What key areas should other countries consider when deciding on a Leadership development program? </a:t>
            </a:r>
            <a:endParaRPr>
              <a:latin typeface="Open Sans"/>
              <a:ea typeface="Open Sans"/>
              <a:cs typeface="Open Sans"/>
              <a:sym typeface="Open Sans"/>
            </a:endParaRPr>
          </a:p>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a:p>
            <a:pPr indent="0" lvl="0" marL="0" marR="0" rtl="0" algn="l">
              <a:spcBef>
                <a:spcPts val="0"/>
              </a:spcBef>
              <a:spcAft>
                <a:spcPts val="0"/>
              </a:spcAft>
              <a:buNone/>
            </a:pPr>
            <a:r>
              <a:rPr lang="en-US" sz="2400">
                <a:solidFill>
                  <a:srgbClr val="000000"/>
                </a:solidFill>
                <a:latin typeface="Open Sans"/>
                <a:ea typeface="Open Sans"/>
                <a:cs typeface="Open Sans"/>
                <a:sym typeface="Open Sans"/>
              </a:rPr>
              <a:t>What is the future of STEP in Zambia</a:t>
            </a:r>
            <a:r>
              <a:rPr lang="en-US" sz="2400">
                <a:latin typeface="Open Sans"/>
                <a:ea typeface="Open Sans"/>
                <a:cs typeface="Open Sans"/>
                <a:sym typeface="Open Sans"/>
              </a:rPr>
              <a:t> in terms of future iterations thoughts around future involvement from a coaching and participant perspective.</a:t>
            </a:r>
            <a:endParaRPr i="0" sz="2400" u="none" strike="noStrike">
              <a:solidFill>
                <a:srgbClr val="153178"/>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g15b4a44827d_0_14"/>
          <p:cNvSpPr txBox="1"/>
          <p:nvPr>
            <p:ph type="title"/>
          </p:nvPr>
        </p:nvSpPr>
        <p:spPr>
          <a:xfrm>
            <a:off x="734625" y="498275"/>
            <a:ext cx="10515600" cy="132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Open Sans"/>
                <a:ea typeface="Open Sans"/>
                <a:cs typeface="Open Sans"/>
                <a:sym typeface="Open Sans"/>
              </a:rPr>
              <a:t>Hearing from the Private Sector </a:t>
            </a:r>
            <a:r>
              <a:rPr lang="en-US">
                <a:latin typeface="Open Sans"/>
                <a:ea typeface="Open Sans"/>
                <a:cs typeface="Open Sans"/>
                <a:sym typeface="Open Sans"/>
                <a:extLst>
                  <a:ext uri="http://customooxmlschemas.google.com/">
                    <go:slidesCustomData xmlns:go="http://customooxmlschemas.google.com/" textRoundtripDataId="4"/>
                  </a:ext>
                </a:extLst>
              </a:rPr>
              <a:t>Coaches…</a:t>
            </a:r>
            <a:endParaRPr>
              <a:latin typeface="Open Sans"/>
              <a:ea typeface="Open Sans"/>
              <a:cs typeface="Open Sans"/>
              <a:sym typeface="Open Sans"/>
            </a:endParaRPr>
          </a:p>
        </p:txBody>
      </p:sp>
      <p:sp>
        <p:nvSpPr>
          <p:cNvPr id="371" name="Google Shape;371;g15b4a44827d_0_14"/>
          <p:cNvSpPr txBox="1"/>
          <p:nvPr>
            <p:ph idx="12" type="sldNum"/>
          </p:nvPr>
        </p:nvSpPr>
        <p:spPr>
          <a:xfrm>
            <a:off x="9191625" y="6269123"/>
            <a:ext cx="27432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latin typeface="Open Sans"/>
                <a:ea typeface="Open Sans"/>
                <a:cs typeface="Open Sans"/>
                <a:sym typeface="Open Sans"/>
              </a:rPr>
              <a:t>‹#›</a:t>
            </a:fld>
            <a:endParaRPr>
              <a:latin typeface="Open Sans"/>
              <a:ea typeface="Open Sans"/>
              <a:cs typeface="Open Sans"/>
              <a:sym typeface="Open Sans"/>
            </a:endParaRPr>
          </a:p>
        </p:txBody>
      </p:sp>
      <p:sp>
        <p:nvSpPr>
          <p:cNvPr id="372" name="Google Shape;372;g15b4a44827d_0_14"/>
          <p:cNvSpPr txBox="1"/>
          <p:nvPr/>
        </p:nvSpPr>
        <p:spPr>
          <a:xfrm>
            <a:off x="734625" y="1887775"/>
            <a:ext cx="11200200" cy="486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US" sz="1500">
                <a:solidFill>
                  <a:schemeClr val="accent2"/>
                </a:solidFill>
                <a:latin typeface="Open Sans"/>
                <a:ea typeface="Open Sans"/>
                <a:cs typeface="Open Sans"/>
                <a:sym typeface="Open Sans"/>
              </a:rPr>
              <a:t>STEP 2.0 is a </a:t>
            </a:r>
            <a:r>
              <a:rPr b="1" i="1" lang="en-US" sz="1900">
                <a:solidFill>
                  <a:schemeClr val="accent2"/>
                </a:solidFill>
                <a:highlight>
                  <a:srgbClr val="FFFF00"/>
                </a:highlight>
                <a:latin typeface="Open Sans"/>
                <a:ea typeface="Open Sans"/>
                <a:cs typeface="Open Sans"/>
                <a:sym typeface="Open Sans"/>
              </a:rPr>
              <a:t>PUBLIC PRIVATE PARTNERSHIP</a:t>
            </a:r>
            <a:r>
              <a:rPr b="1" i="1" lang="en-US" sz="1500">
                <a:solidFill>
                  <a:schemeClr val="accent2"/>
                </a:solidFill>
                <a:latin typeface="Open Sans"/>
                <a:ea typeface="Open Sans"/>
                <a:cs typeface="Open Sans"/>
                <a:sym typeface="Open Sans"/>
              </a:rPr>
              <a:t> intended to bridge the </a:t>
            </a:r>
            <a:r>
              <a:rPr b="1" i="1" lang="en-US" sz="1900">
                <a:solidFill>
                  <a:schemeClr val="accent2"/>
                </a:solidFill>
                <a:highlight>
                  <a:srgbClr val="FFFF00"/>
                </a:highlight>
                <a:latin typeface="Open Sans"/>
                <a:ea typeface="Open Sans"/>
                <a:cs typeface="Open Sans"/>
                <a:sym typeface="Open Sans"/>
              </a:rPr>
              <a:t>best practices of both Public and Private Health Professionals</a:t>
            </a:r>
            <a:r>
              <a:rPr b="1" i="1" lang="en-US" sz="1500">
                <a:solidFill>
                  <a:schemeClr val="accent2"/>
                </a:solidFill>
                <a:latin typeface="Open Sans"/>
                <a:ea typeface="Open Sans"/>
                <a:cs typeface="Open Sans"/>
                <a:sym typeface="Open Sans"/>
              </a:rPr>
              <a:t> through collaborative, team-based problem-solving leadership principles to solve operational challenges that have defied resolution in the past. </a:t>
            </a:r>
            <a:endParaRPr sz="2200">
              <a:latin typeface="Open Sans"/>
              <a:ea typeface="Open Sans"/>
              <a:cs typeface="Open Sans"/>
              <a:sym typeface="Open Sans"/>
            </a:endParaRPr>
          </a:p>
          <a:p>
            <a:pPr indent="0" lvl="0" marL="0" rtl="0" algn="l">
              <a:spcBef>
                <a:spcPts val="0"/>
              </a:spcBef>
              <a:spcAft>
                <a:spcPts val="0"/>
              </a:spcAft>
              <a:buNone/>
            </a:pPr>
            <a:r>
              <a:t/>
            </a:r>
            <a:endParaRPr sz="2200">
              <a:latin typeface="Open Sans"/>
              <a:ea typeface="Open Sans"/>
              <a:cs typeface="Open Sans"/>
              <a:sym typeface="Open Sans"/>
            </a:endParaRPr>
          </a:p>
          <a:p>
            <a:pPr indent="0" lvl="0" marL="0" rtl="0" algn="l">
              <a:spcBef>
                <a:spcPts val="0"/>
              </a:spcBef>
              <a:spcAft>
                <a:spcPts val="0"/>
              </a:spcAft>
              <a:buNone/>
            </a:pPr>
            <a:r>
              <a:rPr lang="en-US" sz="1900">
                <a:latin typeface="Open Sans"/>
                <a:ea typeface="Open Sans"/>
                <a:cs typeface="Open Sans"/>
                <a:sym typeface="Open Sans"/>
              </a:rPr>
              <a:t>STEP’s success relies on coaches.  These coaches are “skills-based (expert) volunteers” from multinational and regional private sector (business/commercial) contributors.</a:t>
            </a:r>
            <a:endParaRPr sz="1900">
              <a:latin typeface="Open Sans"/>
              <a:ea typeface="Open Sans"/>
              <a:cs typeface="Open Sans"/>
              <a:sym typeface="Open Sans"/>
            </a:endParaRPr>
          </a:p>
          <a:p>
            <a:pPr indent="0" lvl="0" marL="0" rtl="0" algn="l">
              <a:spcBef>
                <a:spcPts val="0"/>
              </a:spcBef>
              <a:spcAft>
                <a:spcPts val="0"/>
              </a:spcAft>
              <a:buNone/>
            </a:pPr>
            <a:r>
              <a:t/>
            </a:r>
            <a:endParaRPr sz="1900">
              <a:latin typeface="Open Sans"/>
              <a:ea typeface="Open Sans"/>
              <a:cs typeface="Open Sans"/>
              <a:sym typeface="Open Sans"/>
            </a:endParaRPr>
          </a:p>
          <a:p>
            <a:pPr indent="0" lvl="0" marL="0" rtl="0" algn="l">
              <a:spcBef>
                <a:spcPts val="0"/>
              </a:spcBef>
              <a:spcAft>
                <a:spcPts val="0"/>
              </a:spcAft>
              <a:buNone/>
            </a:pPr>
            <a:r>
              <a:rPr lang="en-US" sz="1900">
                <a:latin typeface="Open Sans"/>
                <a:ea typeface="Open Sans"/>
                <a:cs typeface="Open Sans"/>
                <a:sym typeface="Open Sans"/>
              </a:rPr>
              <a:t>Leadership and technical capacity building programs like STEP provide a “safe space” for private sector contributors to engage the public sector in a “non-conflict of interest” way.</a:t>
            </a:r>
            <a:endParaRPr sz="1900">
              <a:latin typeface="Open Sans"/>
              <a:ea typeface="Open Sans"/>
              <a:cs typeface="Open Sans"/>
              <a:sym typeface="Open Sans"/>
            </a:endParaRPr>
          </a:p>
          <a:p>
            <a:pPr indent="0" lvl="0" marL="0" rtl="0" algn="l">
              <a:spcBef>
                <a:spcPts val="0"/>
              </a:spcBef>
              <a:spcAft>
                <a:spcPts val="0"/>
              </a:spcAft>
              <a:buNone/>
            </a:pPr>
            <a:r>
              <a:t/>
            </a:r>
            <a:endParaRPr sz="1900">
              <a:latin typeface="Open Sans"/>
              <a:ea typeface="Open Sans"/>
              <a:cs typeface="Open Sans"/>
              <a:sym typeface="Open Sans"/>
            </a:endParaRPr>
          </a:p>
          <a:p>
            <a:pPr indent="0" lvl="0" marL="0" rtl="0" algn="l">
              <a:spcBef>
                <a:spcPts val="0"/>
              </a:spcBef>
              <a:spcAft>
                <a:spcPts val="0"/>
              </a:spcAft>
              <a:buNone/>
            </a:pPr>
            <a:r>
              <a:rPr lang="en-US" sz="1900">
                <a:latin typeface="Open Sans"/>
                <a:ea typeface="Open Sans"/>
                <a:cs typeface="Open Sans"/>
                <a:sym typeface="Open Sans"/>
              </a:rPr>
              <a:t>Each STEP offering seeks to include private sector volunteers from multiple private sector contributors across multiple disciplines.</a:t>
            </a:r>
            <a:endParaRPr sz="2200">
              <a:latin typeface="Open Sans"/>
              <a:ea typeface="Open Sans"/>
              <a:cs typeface="Open Sans"/>
              <a:sym typeface="Open Sans"/>
            </a:endParaRPr>
          </a:p>
          <a:p>
            <a:pPr indent="0" lvl="0" marL="0" rtl="0" algn="l">
              <a:spcBef>
                <a:spcPts val="0"/>
              </a:spcBef>
              <a:spcAft>
                <a:spcPts val="0"/>
              </a:spcAft>
              <a:buNone/>
            </a:pPr>
            <a:r>
              <a:t/>
            </a:r>
            <a:endParaRPr sz="2200">
              <a:latin typeface="Open Sans"/>
              <a:ea typeface="Open Sans"/>
              <a:cs typeface="Open Sans"/>
              <a:sym typeface="Open Sans"/>
            </a:endParaRPr>
          </a:p>
          <a:p>
            <a:pPr indent="0" lvl="0" marL="0" rtl="0" algn="ctr">
              <a:spcBef>
                <a:spcPts val="0"/>
              </a:spcBef>
              <a:spcAft>
                <a:spcPts val="0"/>
              </a:spcAft>
              <a:buNone/>
            </a:pPr>
            <a:r>
              <a:rPr b="1" lang="en-US" sz="1900" u="sng">
                <a:latin typeface="Open Sans"/>
                <a:ea typeface="Open Sans"/>
                <a:cs typeface="Open Sans"/>
                <a:sym typeface="Open Sans"/>
              </a:rPr>
              <a:t>Jo Tierens and Alexis Strader from Johnson and Johnson (J&amp;J)</a:t>
            </a:r>
            <a:endParaRPr b="1" sz="1900" u="sng">
              <a:latin typeface="Open Sans"/>
              <a:ea typeface="Open Sans"/>
              <a:cs typeface="Open Sans"/>
              <a:sym typeface="Open Sans"/>
            </a:endParaRPr>
          </a:p>
          <a:p>
            <a:pPr indent="0" lvl="0" marL="457200" rtl="0" algn="l">
              <a:spcBef>
                <a:spcPts val="0"/>
              </a:spcBef>
              <a:spcAft>
                <a:spcPts val="0"/>
              </a:spcAft>
              <a:buNone/>
            </a:pPr>
            <a:r>
              <a:t/>
            </a:r>
            <a:endParaRPr sz="1800">
              <a:latin typeface="Open Sans"/>
              <a:ea typeface="Open Sans"/>
              <a:cs typeface="Open Sans"/>
              <a:sym typeface="Open Sans"/>
            </a:endParaRPr>
          </a:p>
          <a:p>
            <a:pPr indent="0" lvl="0" marL="0" rtl="0" algn="l">
              <a:spcBef>
                <a:spcPts val="0"/>
              </a:spcBef>
              <a:spcAft>
                <a:spcPts val="0"/>
              </a:spcAft>
              <a:buNone/>
            </a:pPr>
            <a:r>
              <a:t/>
            </a:r>
            <a:endParaRPr sz="1800">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6" name="Shape 376"/>
        <p:cNvGrpSpPr/>
        <p:nvPr/>
      </p:nvGrpSpPr>
      <p:grpSpPr>
        <a:xfrm>
          <a:off x="0" y="0"/>
          <a:ext cx="0" cy="0"/>
          <a:chOff x="0" y="0"/>
          <a:chExt cx="0" cy="0"/>
        </a:xfrm>
      </p:grpSpPr>
      <p:sp>
        <p:nvSpPr>
          <p:cNvPr id="377" name="Google Shape;377;g158d21e9b78_0_0"/>
          <p:cNvSpPr txBox="1"/>
          <p:nvPr>
            <p:ph type="title"/>
          </p:nvPr>
        </p:nvSpPr>
        <p:spPr>
          <a:xfrm>
            <a:off x="838200" y="365125"/>
            <a:ext cx="10515600" cy="132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53178"/>
              </a:buClr>
              <a:buSzPts val="4400"/>
              <a:buFont typeface="Calibri"/>
              <a:buNone/>
            </a:pPr>
            <a:r>
              <a:rPr lang="en-US">
                <a:latin typeface="Open Sans"/>
                <a:ea typeface="Open Sans"/>
                <a:cs typeface="Open Sans"/>
                <a:sym typeface="Open Sans"/>
              </a:rPr>
              <a:t>Pre-baked for Audience </a:t>
            </a:r>
            <a:r>
              <a:rPr lang="en-US">
                <a:latin typeface="Open Sans"/>
                <a:ea typeface="Open Sans"/>
                <a:cs typeface="Open Sans"/>
                <a:sym typeface="Open Sans"/>
                <a:extLst>
                  <a:ext uri="http://customooxmlschemas.google.com/">
                    <go:slidesCustomData xmlns:go="http://customooxmlschemas.google.com/" textRoundtripDataId="5"/>
                  </a:ext>
                </a:extLst>
              </a:rPr>
              <a:t>Q</a:t>
            </a:r>
            <a:r>
              <a:rPr lang="en-US">
                <a:latin typeface="Open Sans"/>
                <a:ea typeface="Open Sans"/>
                <a:cs typeface="Open Sans"/>
                <a:sym typeface="Open Sans"/>
              </a:rPr>
              <a:t>&amp;A</a:t>
            </a:r>
            <a:endParaRPr>
              <a:latin typeface="Open Sans"/>
              <a:ea typeface="Open Sans"/>
              <a:cs typeface="Open Sans"/>
              <a:sym typeface="Open Sans"/>
            </a:endParaRPr>
          </a:p>
        </p:txBody>
      </p:sp>
      <p:sp>
        <p:nvSpPr>
          <p:cNvPr id="378" name="Google Shape;378;g158d21e9b78_0_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t/>
            </a:r>
            <a:endParaRPr>
              <a:latin typeface="Open Sans"/>
              <a:ea typeface="Open Sans"/>
              <a:cs typeface="Open Sans"/>
              <a:sym typeface="Open Sans"/>
            </a:endParaRPr>
          </a:p>
          <a:p>
            <a:pPr indent="-368300" lvl="0" marL="457200" rtl="0" algn="l">
              <a:lnSpc>
                <a:spcPct val="90000"/>
              </a:lnSpc>
              <a:spcBef>
                <a:spcPts val="0"/>
              </a:spcBef>
              <a:spcAft>
                <a:spcPts val="0"/>
              </a:spcAft>
              <a:buSzPts val="2200"/>
              <a:buFont typeface="Open Sans"/>
              <a:buChar char="-"/>
            </a:pPr>
            <a:r>
              <a:rPr lang="en-US" sz="2200">
                <a:latin typeface="Open Sans"/>
                <a:ea typeface="Open Sans"/>
                <a:cs typeface="Open Sans"/>
                <a:sym typeface="Open Sans"/>
              </a:rPr>
              <a:t>Dr. Patricia  and Dr. Franc,  how are you thinking through m</a:t>
            </a:r>
            <a:r>
              <a:rPr lang="en-US" sz="2200">
                <a:latin typeface="Open Sans"/>
                <a:ea typeface="Open Sans"/>
                <a:cs typeface="Open Sans"/>
                <a:sym typeface="Open Sans"/>
              </a:rPr>
              <a:t>ulti year implementations as well as the impact that may not be seen until years following the course?</a:t>
            </a:r>
            <a:endParaRPr sz="2200">
              <a:latin typeface="Open Sans"/>
              <a:ea typeface="Open Sans"/>
              <a:cs typeface="Open Sans"/>
              <a:sym typeface="Open Sans"/>
            </a:endParaRPr>
          </a:p>
          <a:p>
            <a:pPr indent="0" lvl="0" marL="457200" rtl="0" algn="l">
              <a:lnSpc>
                <a:spcPct val="90000"/>
              </a:lnSpc>
              <a:spcBef>
                <a:spcPts val="0"/>
              </a:spcBef>
              <a:spcAft>
                <a:spcPts val="0"/>
              </a:spcAft>
              <a:buNone/>
            </a:pPr>
            <a:r>
              <a:rPr lang="en-US" sz="2200">
                <a:latin typeface="Open Sans"/>
                <a:ea typeface="Open Sans"/>
                <a:cs typeface="Open Sans"/>
                <a:sym typeface="Open Sans"/>
                <a:extLst>
                  <a:ext uri="http://customooxmlschemas.google.com/">
                    <go:slidesCustomData xmlns:go="http://customooxmlschemas.google.com/" textRoundtripDataId="6"/>
                  </a:ext>
                </a:extLst>
              </a:rPr>
              <a:t>FR:</a:t>
            </a:r>
            <a:r>
              <a:rPr lang="en-US" sz="2200">
                <a:latin typeface="Open Sans"/>
                <a:ea typeface="Open Sans"/>
                <a:cs typeface="Open Sans"/>
                <a:sym typeface="Open Sans"/>
              </a:rPr>
              <a:t> Dr. Patricia et Dr. Franc, comment seriez-vous en train de penser sur l’implementation multi-ans, et aussi sur l’impact qui n’etait pas tout a fait evident jusqu’aux annees apres l’implementation de STEP 2.0?  </a:t>
            </a:r>
            <a:endParaRPr sz="2200">
              <a:latin typeface="Open Sans"/>
              <a:ea typeface="Open Sans"/>
              <a:cs typeface="Open Sans"/>
              <a:sym typeface="Open Sans"/>
            </a:endParaRPr>
          </a:p>
          <a:p>
            <a:pPr indent="-368300" lvl="0" marL="457200" rtl="0" algn="l">
              <a:lnSpc>
                <a:spcPct val="90000"/>
              </a:lnSpc>
              <a:spcBef>
                <a:spcPts val="0"/>
              </a:spcBef>
              <a:spcAft>
                <a:spcPts val="0"/>
              </a:spcAft>
              <a:buSzPts val="2200"/>
              <a:buFont typeface="Open Sans"/>
              <a:buChar char="-"/>
            </a:pPr>
            <a:r>
              <a:rPr lang="en-US" sz="2200">
                <a:latin typeface="Open Sans"/>
                <a:ea typeface="Open Sans"/>
                <a:cs typeface="Open Sans"/>
                <a:sym typeface="Open Sans"/>
              </a:rPr>
              <a:t>And for Andrew and Kevin, how are you thinking through challenges with measurement given that impacts from the course may occur years after the course concludes?</a:t>
            </a:r>
            <a:endParaRPr sz="2200">
              <a:latin typeface="Open Sans"/>
              <a:ea typeface="Open Sans"/>
              <a:cs typeface="Open Sans"/>
              <a:sym typeface="Open Sans"/>
            </a:endParaRPr>
          </a:p>
          <a:p>
            <a:pPr indent="-368300" lvl="0" marL="457200" rtl="0" algn="l">
              <a:lnSpc>
                <a:spcPct val="90000"/>
              </a:lnSpc>
              <a:spcBef>
                <a:spcPts val="0"/>
              </a:spcBef>
              <a:spcAft>
                <a:spcPts val="0"/>
              </a:spcAft>
              <a:buSzPts val="2200"/>
              <a:buFont typeface="Open Sans"/>
              <a:buChar char="-"/>
            </a:pPr>
            <a:r>
              <a:rPr lang="en-US" sz="2200">
                <a:latin typeface="Open Sans"/>
                <a:ea typeface="Open Sans"/>
                <a:cs typeface="Open Sans"/>
                <a:sym typeface="Open Sans"/>
              </a:rPr>
              <a:t>In addition, there are ongoing STEP 2.0 programmes ongoing in Uganda through EMPOWER School of Health.  Kevin, how does this implementation match or is different from previous implementations of STEP 2.0? What are some of the results and next steps?  </a:t>
            </a:r>
            <a:endParaRPr sz="2200">
              <a:latin typeface="Open Sans"/>
              <a:ea typeface="Open Sans"/>
              <a:cs typeface="Open Sans"/>
              <a:sym typeface="Open Sans"/>
            </a:endParaRPr>
          </a:p>
          <a:p>
            <a:pPr indent="0" lvl="0" marL="457200" rtl="0" algn="l">
              <a:lnSpc>
                <a:spcPct val="90000"/>
              </a:lnSpc>
              <a:spcBef>
                <a:spcPts val="0"/>
              </a:spcBef>
              <a:spcAft>
                <a:spcPts val="0"/>
              </a:spcAft>
              <a:buNone/>
            </a:pPr>
            <a:r>
              <a:t/>
            </a:r>
            <a:endParaRPr sz="2500">
              <a:latin typeface="Open Sans"/>
              <a:ea typeface="Open Sans"/>
              <a:cs typeface="Open Sans"/>
              <a:sym typeface="Open Sans"/>
            </a:endParaRPr>
          </a:p>
        </p:txBody>
      </p:sp>
      <p:sp>
        <p:nvSpPr>
          <p:cNvPr id="379" name="Google Shape;379;g158d21e9b78_0_0"/>
          <p:cNvSpPr txBox="1"/>
          <p:nvPr>
            <p:ph idx="12" type="sldNum"/>
          </p:nvPr>
        </p:nvSpPr>
        <p:spPr>
          <a:xfrm>
            <a:off x="9191625" y="6269123"/>
            <a:ext cx="27432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Open Sans"/>
                <a:ea typeface="Open Sans"/>
                <a:cs typeface="Open Sans"/>
                <a:sym typeface="Open Sans"/>
              </a:rPr>
              <a:t>‹#›</a:t>
            </a:fld>
            <a:endParaRPr>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15b4a44827d_0_7"/>
          <p:cNvSpPr txBox="1"/>
          <p:nvPr>
            <p:ph type="title"/>
          </p:nvPr>
        </p:nvSpPr>
        <p:spPr>
          <a:xfrm>
            <a:off x="838200" y="365125"/>
            <a:ext cx="10515600" cy="132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Open Sans"/>
                <a:ea typeface="Open Sans"/>
                <a:cs typeface="Open Sans"/>
                <a:sym typeface="Open Sans"/>
              </a:rPr>
              <a:t>Agenda</a:t>
            </a:r>
            <a:endParaRPr>
              <a:latin typeface="Open Sans"/>
              <a:ea typeface="Open Sans"/>
              <a:cs typeface="Open Sans"/>
              <a:sym typeface="Open Sans"/>
            </a:endParaRPr>
          </a:p>
        </p:txBody>
      </p:sp>
      <p:sp>
        <p:nvSpPr>
          <p:cNvPr id="139" name="Google Shape;139;g15b4a44827d_0_7"/>
          <p:cNvSpPr txBox="1"/>
          <p:nvPr>
            <p:ph idx="12" type="sldNum"/>
          </p:nvPr>
        </p:nvSpPr>
        <p:spPr>
          <a:xfrm>
            <a:off x="9191625" y="6269123"/>
            <a:ext cx="27432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0" name="Google Shape;140;g15b4a44827d_0_7"/>
          <p:cNvSpPr txBox="1"/>
          <p:nvPr/>
        </p:nvSpPr>
        <p:spPr>
          <a:xfrm>
            <a:off x="757450" y="1310175"/>
            <a:ext cx="10809000" cy="461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t/>
            </a:r>
            <a:endParaRPr sz="2000">
              <a:solidFill>
                <a:schemeClr val="dk1"/>
              </a:solidFill>
              <a:latin typeface="Open Sans"/>
              <a:ea typeface="Open Sans"/>
              <a:cs typeface="Open Sans"/>
              <a:sym typeface="Open Sans"/>
            </a:endParaRPr>
          </a:p>
        </p:txBody>
      </p:sp>
      <p:sp>
        <p:nvSpPr>
          <p:cNvPr id="141" name="Google Shape;141;g15b4a44827d_0_7"/>
          <p:cNvSpPr txBox="1"/>
          <p:nvPr/>
        </p:nvSpPr>
        <p:spPr>
          <a:xfrm>
            <a:off x="757450" y="1310175"/>
            <a:ext cx="10809000" cy="4551000"/>
          </a:xfrm>
          <a:prstGeom prst="rect">
            <a:avLst/>
          </a:prstGeom>
          <a:noFill/>
          <a:ln>
            <a:noFill/>
          </a:ln>
        </p:spPr>
        <p:txBody>
          <a:bodyPr anchorCtr="0" anchor="t" bIns="91425" lIns="91425" spcFirstLastPara="1" rIns="91425" wrap="square" tIns="91425">
            <a:spAutoFit/>
          </a:bodyPr>
          <a:lstStyle/>
          <a:p>
            <a:pPr indent="-368300" lvl="0" marL="457200" rtl="0" algn="l">
              <a:lnSpc>
                <a:spcPct val="200000"/>
              </a:lnSpc>
              <a:spcBef>
                <a:spcPts val="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Step 2.0–The Programme Background</a:t>
            </a:r>
            <a:endParaRPr sz="2200">
              <a:solidFill>
                <a:schemeClr val="dk1"/>
              </a:solidFill>
              <a:latin typeface="Open Sans"/>
              <a:ea typeface="Open Sans"/>
              <a:cs typeface="Open Sans"/>
              <a:sym typeface="Open Sans"/>
            </a:endParaRPr>
          </a:p>
          <a:p>
            <a:pPr indent="-368300" lvl="0" marL="457200" rtl="0" algn="l">
              <a:lnSpc>
                <a:spcPct val="200000"/>
              </a:lnSpc>
              <a:spcBef>
                <a:spcPts val="100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The DRC Experience</a:t>
            </a:r>
            <a:endParaRPr sz="2200">
              <a:solidFill>
                <a:schemeClr val="dk1"/>
              </a:solidFill>
              <a:latin typeface="Open Sans"/>
              <a:ea typeface="Open Sans"/>
              <a:cs typeface="Open Sans"/>
              <a:sym typeface="Open Sans"/>
            </a:endParaRPr>
          </a:p>
          <a:p>
            <a:pPr indent="-368300" lvl="0" marL="457200" rtl="0" algn="l">
              <a:lnSpc>
                <a:spcPct val="200000"/>
              </a:lnSpc>
              <a:spcBef>
                <a:spcPts val="100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The </a:t>
            </a:r>
            <a:r>
              <a:rPr lang="en-US" sz="2200">
                <a:solidFill>
                  <a:schemeClr val="dk1"/>
                </a:solidFill>
                <a:latin typeface="Open Sans"/>
                <a:ea typeface="Open Sans"/>
                <a:cs typeface="Open Sans"/>
                <a:sym typeface="Open Sans"/>
              </a:rPr>
              <a:t>Côte</a:t>
            </a:r>
            <a:r>
              <a:rPr lang="en-US" sz="2200">
                <a:solidFill>
                  <a:schemeClr val="dk1"/>
                </a:solidFill>
                <a:latin typeface="Open Sans"/>
                <a:ea typeface="Open Sans"/>
                <a:cs typeface="Open Sans"/>
                <a:sym typeface="Open Sans"/>
              </a:rPr>
              <a:t> d’Ivoire Experience</a:t>
            </a:r>
            <a:endParaRPr sz="2200">
              <a:solidFill>
                <a:schemeClr val="dk1"/>
              </a:solidFill>
              <a:latin typeface="Open Sans"/>
              <a:ea typeface="Open Sans"/>
              <a:cs typeface="Open Sans"/>
              <a:sym typeface="Open Sans"/>
            </a:endParaRPr>
          </a:p>
          <a:p>
            <a:pPr indent="-368300" lvl="0" marL="457200" rtl="0" algn="l">
              <a:lnSpc>
                <a:spcPct val="200000"/>
              </a:lnSpc>
              <a:spcBef>
                <a:spcPts val="100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The Zambia Experience</a:t>
            </a:r>
            <a:endParaRPr sz="2200">
              <a:solidFill>
                <a:schemeClr val="dk1"/>
              </a:solidFill>
              <a:latin typeface="Open Sans"/>
              <a:ea typeface="Open Sans"/>
              <a:cs typeface="Open Sans"/>
              <a:sym typeface="Open Sans"/>
            </a:endParaRPr>
          </a:p>
          <a:p>
            <a:pPr indent="-368300" lvl="0" marL="457200" rtl="0" algn="l">
              <a:lnSpc>
                <a:spcPct val="200000"/>
              </a:lnSpc>
              <a:spcBef>
                <a:spcPts val="100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Hearing from the Coaches</a:t>
            </a:r>
            <a:endParaRPr sz="2200">
              <a:solidFill>
                <a:schemeClr val="dk1"/>
              </a:solidFill>
              <a:latin typeface="Open Sans"/>
              <a:ea typeface="Open Sans"/>
              <a:cs typeface="Open Sans"/>
              <a:sym typeface="Open Sans"/>
            </a:endParaRPr>
          </a:p>
          <a:p>
            <a:pPr indent="-368300" lvl="0" marL="457200" rtl="0" algn="l">
              <a:lnSpc>
                <a:spcPct val="200000"/>
              </a:lnSpc>
              <a:spcBef>
                <a:spcPts val="1000"/>
              </a:spcBef>
              <a:spcAft>
                <a:spcPts val="1000"/>
              </a:spcAft>
              <a:buClr>
                <a:schemeClr val="dk1"/>
              </a:buClr>
              <a:buSzPts val="2200"/>
              <a:buFont typeface="Open Sans"/>
              <a:buChar char="●"/>
            </a:pPr>
            <a:r>
              <a:rPr lang="en-US" sz="2200">
                <a:solidFill>
                  <a:schemeClr val="dk1"/>
                </a:solidFill>
                <a:latin typeface="Open Sans"/>
                <a:ea typeface="Open Sans"/>
                <a:cs typeface="Open Sans"/>
                <a:sym typeface="Open Sans"/>
              </a:rPr>
              <a:t>Audience Q&amp;A</a:t>
            </a:r>
            <a:endParaRPr sz="2200">
              <a:solidFill>
                <a:schemeClr val="dk1"/>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ff67aed11e_4_15"/>
          <p:cNvSpPr txBox="1"/>
          <p:nvPr>
            <p:ph idx="12" type="sldNum"/>
          </p:nvPr>
        </p:nvSpPr>
        <p:spPr>
          <a:xfrm>
            <a:off x="9191625" y="6269123"/>
            <a:ext cx="27432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48" name="Google Shape;148;gff67aed11e_4_15"/>
          <p:cNvPicPr preferRelativeResize="0"/>
          <p:nvPr/>
        </p:nvPicPr>
        <p:blipFill>
          <a:blip r:embed="rId3">
            <a:alphaModFix/>
          </a:blip>
          <a:stretch>
            <a:fillRect/>
          </a:stretch>
        </p:blipFill>
        <p:spPr>
          <a:xfrm>
            <a:off x="76200" y="42875"/>
            <a:ext cx="12115778" cy="6815125"/>
          </a:xfrm>
          <a:prstGeom prst="rect">
            <a:avLst/>
          </a:prstGeom>
          <a:noFill/>
          <a:ln>
            <a:noFill/>
          </a:ln>
        </p:spPr>
      </p:pic>
      <p:sp>
        <p:nvSpPr>
          <p:cNvPr id="149" name="Google Shape;149;gff67aed11e_4_15"/>
          <p:cNvSpPr txBox="1"/>
          <p:nvPr/>
        </p:nvSpPr>
        <p:spPr>
          <a:xfrm>
            <a:off x="11431775" y="6234100"/>
            <a:ext cx="6840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300"/>
              <a:t>4</a:t>
            </a:r>
            <a:endParaRPr sz="13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15971466338_0_435"/>
          <p:cNvSpPr txBox="1"/>
          <p:nvPr>
            <p:ph type="title"/>
          </p:nvPr>
        </p:nvSpPr>
        <p:spPr>
          <a:xfrm>
            <a:off x="838200" y="365125"/>
            <a:ext cx="10515600" cy="132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53178"/>
              </a:buClr>
              <a:buSzPts val="4400"/>
              <a:buFont typeface="Calibri"/>
              <a:buNone/>
            </a:pPr>
            <a:r>
              <a:rPr lang="en-US"/>
              <a:t>The STEP Experience</a:t>
            </a:r>
            <a:r>
              <a:rPr lang="en-US" sz="1600"/>
              <a:t> </a:t>
            </a:r>
            <a:r>
              <a:rPr b="1" lang="en-US" sz="1600"/>
              <a:t>Program Principles, Assumptions, Content and Curriculum</a:t>
            </a:r>
            <a:r>
              <a:rPr b="1" lang="en-US"/>
              <a:t> </a:t>
            </a:r>
            <a:endParaRPr/>
          </a:p>
        </p:txBody>
      </p:sp>
      <p:sp>
        <p:nvSpPr>
          <p:cNvPr id="155" name="Google Shape;155;g15971466338_0_435"/>
          <p:cNvSpPr txBox="1"/>
          <p:nvPr>
            <p:ph idx="12" type="sldNum"/>
          </p:nvPr>
        </p:nvSpPr>
        <p:spPr>
          <a:xfrm>
            <a:off x="9191625" y="6269123"/>
            <a:ext cx="27432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56" name="Google Shape;156;g15971466338_0_435"/>
          <p:cNvSpPr txBox="1"/>
          <p:nvPr/>
        </p:nvSpPr>
        <p:spPr>
          <a:xfrm>
            <a:off x="226886" y="1096328"/>
            <a:ext cx="11738100" cy="1662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700">
                <a:solidFill>
                  <a:schemeClr val="accent6"/>
                </a:solidFill>
                <a:latin typeface="Open Sans"/>
                <a:ea typeface="Open Sans"/>
                <a:cs typeface="Open Sans"/>
                <a:sym typeface="Open Sans"/>
              </a:rPr>
              <a:t>Strategic Training Executive Program</a:t>
            </a:r>
            <a:endParaRPr sz="1700">
              <a:latin typeface="Open Sans"/>
              <a:ea typeface="Open Sans"/>
              <a:cs typeface="Open Sans"/>
              <a:sym typeface="Open Sans"/>
            </a:endParaRPr>
          </a:p>
          <a:p>
            <a:pPr indent="0" lvl="0" marL="0" marR="0" rtl="0" algn="l">
              <a:spcBef>
                <a:spcPts val="0"/>
              </a:spcBef>
              <a:spcAft>
                <a:spcPts val="0"/>
              </a:spcAft>
              <a:buNone/>
            </a:pPr>
            <a:r>
              <a:rPr b="1" lang="en-US" sz="1700">
                <a:solidFill>
                  <a:schemeClr val="accent6"/>
                </a:solidFill>
                <a:latin typeface="Open Sans"/>
                <a:ea typeface="Open Sans"/>
                <a:cs typeface="Open Sans"/>
                <a:sym typeface="Open Sans"/>
              </a:rPr>
              <a:t>		</a:t>
            </a:r>
            <a:r>
              <a:rPr b="1" i="1" lang="en-US" sz="1700">
                <a:solidFill>
                  <a:schemeClr val="accent6"/>
                </a:solidFill>
                <a:latin typeface="Open Sans"/>
                <a:ea typeface="Open Sans"/>
                <a:cs typeface="Open Sans"/>
                <a:sym typeface="Open Sans"/>
              </a:rPr>
              <a:t>Strategic Transformation Experience Program</a:t>
            </a:r>
            <a:endParaRPr sz="1700">
              <a:latin typeface="Open Sans"/>
              <a:ea typeface="Open Sans"/>
              <a:cs typeface="Open Sans"/>
              <a:sym typeface="Open Sans"/>
            </a:endParaRPr>
          </a:p>
          <a:p>
            <a:pPr indent="0" lvl="0" marL="0" marR="0" rtl="0" algn="l">
              <a:spcBef>
                <a:spcPts val="0"/>
              </a:spcBef>
              <a:spcAft>
                <a:spcPts val="0"/>
              </a:spcAft>
              <a:buNone/>
            </a:pPr>
            <a:r>
              <a:rPr b="1" lang="en-US" sz="1700">
                <a:solidFill>
                  <a:schemeClr val="accent6"/>
                </a:solidFill>
                <a:latin typeface="Open Sans"/>
                <a:ea typeface="Open Sans"/>
                <a:cs typeface="Open Sans"/>
                <a:sym typeface="Open Sans"/>
              </a:rPr>
              <a:t>					</a:t>
            </a:r>
            <a:r>
              <a:rPr b="1" i="1" lang="en-US" sz="1700">
                <a:solidFill>
                  <a:schemeClr val="accent6"/>
                </a:solidFill>
                <a:latin typeface="Open Sans"/>
                <a:ea typeface="Open Sans"/>
                <a:cs typeface="Open Sans"/>
                <a:sym typeface="Open Sans"/>
              </a:rPr>
              <a:t>Strategic Team Engagement Program</a:t>
            </a:r>
            <a:endParaRPr sz="1700">
              <a:latin typeface="Open Sans"/>
              <a:ea typeface="Open Sans"/>
              <a:cs typeface="Open Sans"/>
              <a:sym typeface="Open Sans"/>
            </a:endParaRPr>
          </a:p>
          <a:p>
            <a:pPr indent="0" lvl="0" marL="0" marR="0" rtl="0" algn="l">
              <a:spcBef>
                <a:spcPts val="0"/>
              </a:spcBef>
              <a:spcAft>
                <a:spcPts val="0"/>
              </a:spcAft>
              <a:buNone/>
            </a:pPr>
            <a:r>
              <a:rPr b="1" i="1" lang="en-US" sz="1700">
                <a:solidFill>
                  <a:schemeClr val="accent2"/>
                </a:solidFill>
                <a:latin typeface="Open Sans"/>
                <a:ea typeface="Open Sans"/>
                <a:cs typeface="Open Sans"/>
                <a:sym typeface="Open Sans"/>
              </a:rPr>
              <a:t>STEP 2.0 is a PUBLIC PRIVATE PARTNERSHIP intended to bridge the best practices of both Public and Private Health Professionals through collaborative, team-based problem-solving leadership principles to solve operational challenges that have defied resolution in the past. </a:t>
            </a:r>
            <a:endParaRPr sz="1700">
              <a:latin typeface="Open Sans"/>
              <a:ea typeface="Open Sans"/>
              <a:cs typeface="Open Sans"/>
              <a:sym typeface="Open Sans"/>
            </a:endParaRPr>
          </a:p>
        </p:txBody>
      </p:sp>
      <p:grpSp>
        <p:nvGrpSpPr>
          <p:cNvPr id="157" name="Google Shape;157;g15971466338_0_435"/>
          <p:cNvGrpSpPr/>
          <p:nvPr/>
        </p:nvGrpSpPr>
        <p:grpSpPr>
          <a:xfrm>
            <a:off x="393859" y="2830068"/>
            <a:ext cx="11404200" cy="2186503"/>
            <a:chOff x="226886" y="2848356"/>
            <a:chExt cx="11404200" cy="2186503"/>
          </a:xfrm>
        </p:grpSpPr>
        <p:sp>
          <p:nvSpPr>
            <p:cNvPr id="158" name="Google Shape;158;g15971466338_0_435"/>
            <p:cNvSpPr txBox="1"/>
            <p:nvPr/>
          </p:nvSpPr>
          <p:spPr>
            <a:xfrm>
              <a:off x="226886" y="2848356"/>
              <a:ext cx="114042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The Models:	Theory of Change		Leadership Development		Change Management</a:t>
              </a:r>
              <a:endParaRPr/>
            </a:p>
          </p:txBody>
        </p:sp>
        <p:pic>
          <p:nvPicPr>
            <p:cNvPr id="159" name="Google Shape;159;g15971466338_0_435"/>
            <p:cNvPicPr preferRelativeResize="0"/>
            <p:nvPr/>
          </p:nvPicPr>
          <p:blipFill rotWithShape="1">
            <a:blip r:embed="rId3">
              <a:alphaModFix/>
            </a:blip>
            <a:srcRect b="0" l="0" r="0" t="0"/>
            <a:stretch/>
          </p:blipFill>
          <p:spPr>
            <a:xfrm>
              <a:off x="8156767" y="3281184"/>
              <a:ext cx="2971627" cy="1670292"/>
            </a:xfrm>
            <a:prstGeom prst="rect">
              <a:avLst/>
            </a:prstGeom>
            <a:noFill/>
            <a:ln cap="flat" cmpd="sng" w="28575">
              <a:solidFill>
                <a:srgbClr val="000000"/>
              </a:solidFill>
              <a:prstDash val="solid"/>
              <a:miter lim="800000"/>
              <a:headEnd len="sm" w="sm" type="none"/>
              <a:tailEnd len="sm" w="sm" type="none"/>
            </a:ln>
            <a:effectLst>
              <a:outerShdw blurRad="76200" sx="97000" kx="899842" rotWithShape="0" algn="br" dir="10500000" dist="95250" sy="23000">
                <a:srgbClr val="000000">
                  <a:alpha val="20000"/>
                </a:srgbClr>
              </a:outerShdw>
            </a:effectLst>
          </p:spPr>
        </p:pic>
        <p:pic>
          <p:nvPicPr>
            <p:cNvPr id="160" name="Google Shape;160;g15971466338_0_435"/>
            <p:cNvPicPr preferRelativeResize="0"/>
            <p:nvPr/>
          </p:nvPicPr>
          <p:blipFill rotWithShape="1">
            <a:blip r:embed="rId4">
              <a:alphaModFix/>
            </a:blip>
            <a:srcRect b="0" l="0" r="0" t="0"/>
            <a:stretch/>
          </p:blipFill>
          <p:spPr>
            <a:xfrm>
              <a:off x="1837683" y="3295100"/>
              <a:ext cx="2251452" cy="1739759"/>
            </a:xfrm>
            <a:prstGeom prst="rect">
              <a:avLst/>
            </a:prstGeom>
            <a:noFill/>
            <a:ln cap="flat" cmpd="sng" w="9525">
              <a:solidFill>
                <a:schemeClr val="dk1"/>
              </a:solidFill>
              <a:prstDash val="solid"/>
              <a:round/>
              <a:headEnd len="sm" w="sm" type="none"/>
              <a:tailEnd len="sm" w="sm" type="none"/>
            </a:ln>
            <a:effectLst>
              <a:outerShdw blurRad="190500" rotWithShape="0" algn="tl">
                <a:srgbClr val="000000">
                  <a:alpha val="69800"/>
                </a:srgbClr>
              </a:outerShdw>
            </a:effectLst>
          </p:spPr>
        </p:pic>
        <p:pic>
          <p:nvPicPr>
            <p:cNvPr id="161" name="Google Shape;161;g15971466338_0_435"/>
            <p:cNvPicPr preferRelativeResize="0"/>
            <p:nvPr/>
          </p:nvPicPr>
          <p:blipFill rotWithShape="1">
            <a:blip r:embed="rId5">
              <a:alphaModFix/>
            </a:blip>
            <a:srcRect b="0" l="0" r="0" t="0"/>
            <a:stretch/>
          </p:blipFill>
          <p:spPr>
            <a:xfrm>
              <a:off x="4256111" y="3217688"/>
              <a:ext cx="3679777" cy="1733788"/>
            </a:xfrm>
            <a:prstGeom prst="rect">
              <a:avLst/>
            </a:prstGeom>
            <a:noFill/>
            <a:ln>
              <a:noFill/>
            </a:ln>
          </p:spPr>
        </p:pic>
      </p:grpSp>
      <p:cxnSp>
        <p:nvCxnSpPr>
          <p:cNvPr id="162" name="Google Shape;162;g15971466338_0_435"/>
          <p:cNvCxnSpPr/>
          <p:nvPr/>
        </p:nvCxnSpPr>
        <p:spPr>
          <a:xfrm flipH="1" rot="10800000">
            <a:off x="232986" y="2769141"/>
            <a:ext cx="11673900" cy="50400"/>
          </a:xfrm>
          <a:prstGeom prst="straightConnector1">
            <a:avLst/>
          </a:prstGeom>
          <a:noFill/>
          <a:ln cap="flat" cmpd="sng" w="19050">
            <a:solidFill>
              <a:schemeClr val="accent1"/>
            </a:solidFill>
            <a:prstDash val="solid"/>
            <a:miter lim="800000"/>
            <a:headEnd len="sm" w="sm" type="none"/>
            <a:tailEnd len="sm" w="sm" type="none"/>
          </a:ln>
        </p:spPr>
      </p:cxnSp>
      <p:cxnSp>
        <p:nvCxnSpPr>
          <p:cNvPr id="163" name="Google Shape;163;g15971466338_0_435"/>
          <p:cNvCxnSpPr/>
          <p:nvPr/>
        </p:nvCxnSpPr>
        <p:spPr>
          <a:xfrm flipH="1" rot="10800000">
            <a:off x="232982" y="5122056"/>
            <a:ext cx="11673900" cy="50400"/>
          </a:xfrm>
          <a:prstGeom prst="straightConnector1">
            <a:avLst/>
          </a:prstGeom>
          <a:noFill/>
          <a:ln cap="flat" cmpd="sng" w="19050">
            <a:solidFill>
              <a:schemeClr val="accent1"/>
            </a:solidFill>
            <a:prstDash val="solid"/>
            <a:miter lim="800000"/>
            <a:headEnd len="sm" w="sm" type="none"/>
            <a:tailEnd len="sm" w="sm" type="none"/>
          </a:ln>
        </p:spPr>
      </p:cxnSp>
      <p:sp>
        <p:nvSpPr>
          <p:cNvPr id="164" name="Google Shape;164;g15971466338_0_435"/>
          <p:cNvSpPr txBox="1"/>
          <p:nvPr/>
        </p:nvSpPr>
        <p:spPr>
          <a:xfrm>
            <a:off x="278891" y="5232302"/>
            <a:ext cx="116559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200">
                <a:solidFill>
                  <a:schemeClr val="accent2"/>
                </a:solidFill>
                <a:latin typeface="Open Sans"/>
                <a:ea typeface="Open Sans"/>
                <a:cs typeface="Open Sans"/>
                <a:sym typeface="Open Sans"/>
              </a:rPr>
              <a:t>STEP 2.0 is built around two core principles, the first is that adults learn best by immersion into facilitator guided peer-to-peer experiences and simulations. </a:t>
            </a:r>
            <a:endParaRPr sz="1200">
              <a:latin typeface="Open Sans"/>
              <a:ea typeface="Open Sans"/>
              <a:cs typeface="Open Sans"/>
              <a:sym typeface="Open Sans"/>
            </a:endParaRPr>
          </a:p>
          <a:p>
            <a:pPr indent="0" lvl="0" marL="0" marR="0" rtl="0" algn="l">
              <a:spcBef>
                <a:spcPts val="0"/>
              </a:spcBef>
              <a:spcAft>
                <a:spcPts val="0"/>
              </a:spcAft>
              <a:buNone/>
            </a:pPr>
            <a:r>
              <a:rPr b="1" i="1" lang="en-US" sz="1200">
                <a:solidFill>
                  <a:schemeClr val="accent2"/>
                </a:solidFill>
                <a:latin typeface="Open Sans"/>
                <a:ea typeface="Open Sans"/>
                <a:cs typeface="Open Sans"/>
                <a:sym typeface="Open Sans"/>
              </a:rPr>
              <a:t>The second is the concept that adult learning is best experienced through inputs from multiple, diverse sources and voices.</a:t>
            </a:r>
            <a:endParaRPr sz="1200">
              <a:latin typeface="Open Sans"/>
              <a:ea typeface="Open Sans"/>
              <a:cs typeface="Open Sans"/>
              <a:sym typeface="Open Sans"/>
            </a:endParaRPr>
          </a:p>
          <a:p>
            <a:pPr indent="0" lvl="0" marL="0" marR="0" rtl="0" algn="l">
              <a:spcBef>
                <a:spcPts val="0"/>
              </a:spcBef>
              <a:spcAft>
                <a:spcPts val="0"/>
              </a:spcAft>
              <a:buNone/>
            </a:pPr>
            <a:r>
              <a:t/>
            </a:r>
            <a:endParaRPr b="1" i="1" sz="1200">
              <a:solidFill>
                <a:schemeClr val="accent2"/>
              </a:solidFill>
              <a:latin typeface="Open Sans"/>
              <a:ea typeface="Open Sans"/>
              <a:cs typeface="Open Sans"/>
              <a:sym typeface="Open Sans"/>
            </a:endParaRPr>
          </a:p>
          <a:p>
            <a:pPr indent="0" lvl="0" marL="0" marR="0" rtl="0" algn="l">
              <a:spcBef>
                <a:spcPts val="0"/>
              </a:spcBef>
              <a:spcAft>
                <a:spcPts val="0"/>
              </a:spcAft>
              <a:buNone/>
            </a:pPr>
            <a:r>
              <a:rPr b="1" lang="en-US" sz="1200" u="sng">
                <a:solidFill>
                  <a:srgbClr val="0070C0"/>
                </a:solidFill>
                <a:latin typeface="Open Sans"/>
                <a:ea typeface="Open Sans"/>
                <a:cs typeface="Open Sans"/>
                <a:sym typeface="Open Sans"/>
              </a:rPr>
              <a:t>The Many Voices Model</a:t>
            </a:r>
            <a:endParaRPr sz="1200">
              <a:latin typeface="Open Sans"/>
              <a:ea typeface="Open Sans"/>
              <a:cs typeface="Open Sans"/>
              <a:sym typeface="Open Sans"/>
            </a:endParaRPr>
          </a:p>
          <a:p>
            <a:pPr indent="0" lvl="0" marL="0" marR="0" rtl="0" algn="l">
              <a:spcBef>
                <a:spcPts val="0"/>
              </a:spcBef>
              <a:spcAft>
                <a:spcPts val="0"/>
              </a:spcAft>
              <a:buNone/>
            </a:pPr>
            <a:r>
              <a:rPr b="1" i="1" lang="en-US" sz="1200">
                <a:solidFill>
                  <a:srgbClr val="0070C0"/>
                </a:solidFill>
                <a:latin typeface="Open Sans"/>
                <a:ea typeface="Open Sans"/>
                <a:cs typeface="Open Sans"/>
                <a:sym typeface="Open Sans"/>
              </a:rPr>
              <a:t>Individual Self-Directed Study, Private Sector Coaching (both team and individual), Staff/Faculty Coaching (both team and individual), Multiple Facilitators,</a:t>
            </a:r>
            <a:endParaRPr sz="1200">
              <a:latin typeface="Open Sans"/>
              <a:ea typeface="Open Sans"/>
              <a:cs typeface="Open Sans"/>
              <a:sym typeface="Open Sans"/>
            </a:endParaRPr>
          </a:p>
          <a:p>
            <a:pPr indent="0" lvl="0" marL="0" marR="0" rtl="0" algn="l">
              <a:spcBef>
                <a:spcPts val="0"/>
              </a:spcBef>
              <a:spcAft>
                <a:spcPts val="0"/>
              </a:spcAft>
              <a:buNone/>
            </a:pPr>
            <a:r>
              <a:rPr b="1" i="1" lang="en-US" sz="1200">
                <a:solidFill>
                  <a:srgbClr val="0070C0"/>
                </a:solidFill>
                <a:latin typeface="Open Sans"/>
                <a:ea typeface="Open Sans"/>
                <a:cs typeface="Open Sans"/>
                <a:sym typeface="Open Sans"/>
              </a:rPr>
              <a:t>Plenary Presentations, Technical Timeouts, Facilitated Discussions, Team Exercises, Team Breakouts, Individual Presentations, Stakeholder Presentations</a:t>
            </a:r>
            <a:endParaRPr sz="1200">
              <a:latin typeface="Open Sans"/>
              <a:ea typeface="Open Sans"/>
              <a:cs typeface="Open Sans"/>
              <a:sym typeface="Open Sans"/>
            </a:endParaRPr>
          </a:p>
        </p:txBody>
      </p:sp>
      <p:cxnSp>
        <p:nvCxnSpPr>
          <p:cNvPr id="165" name="Google Shape;165;g15971466338_0_435"/>
          <p:cNvCxnSpPr/>
          <p:nvPr/>
        </p:nvCxnSpPr>
        <p:spPr>
          <a:xfrm flipH="1" rot="10800000">
            <a:off x="124111" y="1011228"/>
            <a:ext cx="11673900" cy="50400"/>
          </a:xfrm>
          <a:prstGeom prst="straightConnector1">
            <a:avLst/>
          </a:prstGeom>
          <a:noFill/>
          <a:ln cap="flat" cmpd="sng" w="19050">
            <a:solidFill>
              <a:schemeClr val="accent1"/>
            </a:solidFill>
            <a:prstDash val="solid"/>
            <a:miter lim="800000"/>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grpSp>
        <p:nvGrpSpPr>
          <p:cNvPr id="170" name="Google Shape;170;g15971466338_0_450"/>
          <p:cNvGrpSpPr/>
          <p:nvPr/>
        </p:nvGrpSpPr>
        <p:grpSpPr>
          <a:xfrm>
            <a:off x="2401689" y="2683711"/>
            <a:ext cx="6294187" cy="3485761"/>
            <a:chOff x="-454971" y="-63728"/>
            <a:chExt cx="6294187" cy="3485761"/>
          </a:xfrm>
        </p:grpSpPr>
        <p:sp>
          <p:nvSpPr>
            <p:cNvPr id="171" name="Google Shape;171;g15971466338_0_450"/>
            <p:cNvSpPr/>
            <p:nvPr/>
          </p:nvSpPr>
          <p:spPr>
            <a:xfrm>
              <a:off x="0" y="-63728"/>
              <a:ext cx="5373600" cy="2849100"/>
            </a:xfrm>
            <a:custGeom>
              <a:rect b="b" l="l" r="r" t="t"/>
              <a:pathLst>
                <a:path extrusionOk="0" h="120000" w="120000">
                  <a:moveTo>
                    <a:pt x="0" y="120000"/>
                  </a:moveTo>
                  <a:quadBezTo>
                    <a:pt x="20000" y="40000"/>
                    <a:pt x="104094" y="15000"/>
                  </a:quadBezTo>
                  <a:lnTo>
                    <a:pt x="103198" y="0"/>
                  </a:lnTo>
                  <a:lnTo>
                    <a:pt x="120000" y="24000"/>
                  </a:lnTo>
                  <a:lnTo>
                    <a:pt x="106782" y="60000"/>
                  </a:lnTo>
                  <a:lnTo>
                    <a:pt x="105886" y="45000"/>
                  </a:lnTo>
                  <a:quadBezTo>
                    <a:pt x="30000" y="55000"/>
                    <a:pt x="0" y="120000"/>
                  </a:quadBezTo>
                  <a:close/>
                </a:path>
              </a:pathLst>
            </a:custGeom>
            <a:solidFill>
              <a:srgbClr val="92D050"/>
            </a:solidFill>
            <a:ln>
              <a:noFill/>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72" name="Google Shape;172;g15971466338_0_450"/>
            <p:cNvSpPr/>
            <p:nvPr/>
          </p:nvSpPr>
          <p:spPr>
            <a:xfrm>
              <a:off x="765112" y="1999666"/>
              <a:ext cx="139800" cy="139800"/>
            </a:xfrm>
            <a:prstGeom prst="ellipse">
              <a:avLst/>
            </a:prstGeom>
            <a:gradFill>
              <a:gsLst>
                <a:gs pos="0">
                  <a:srgbClr val="FFFFFF"/>
                </a:gs>
                <a:gs pos="80000">
                  <a:srgbClr val="8BD500"/>
                </a:gs>
                <a:gs pos="100000">
                  <a:srgbClr val="8EDB00"/>
                </a:gs>
              </a:gsLst>
              <a:lin ang="16200038" scaled="0"/>
            </a:gradFill>
            <a:ln>
              <a:noFill/>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73" name="Google Shape;173;g15971466338_0_450"/>
            <p:cNvSpPr/>
            <p:nvPr/>
          </p:nvSpPr>
          <p:spPr>
            <a:xfrm>
              <a:off x="-454971" y="2069522"/>
              <a:ext cx="3831900" cy="97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74" name="Google Shape;174;g15971466338_0_450"/>
            <p:cNvSpPr txBox="1"/>
            <p:nvPr/>
          </p:nvSpPr>
          <p:spPr>
            <a:xfrm>
              <a:off x="-454971" y="2069522"/>
              <a:ext cx="3831900" cy="970500"/>
            </a:xfrm>
            <a:prstGeom prst="rect">
              <a:avLst/>
            </a:prstGeom>
            <a:noFill/>
            <a:ln>
              <a:noFill/>
            </a:ln>
          </p:spPr>
          <p:txBody>
            <a:bodyPr anchorCtr="0" anchor="t" bIns="0" lIns="74025" spcFirstLastPara="1" rIns="0" wrap="square" tIns="0">
              <a:noAutofit/>
            </a:bodyPr>
            <a:lstStyle/>
            <a:p>
              <a:pPr indent="0" lvl="0" marL="0" marR="0" rtl="0" algn="l">
                <a:lnSpc>
                  <a:spcPct val="90000"/>
                </a:lnSpc>
                <a:spcBef>
                  <a:spcPts val="0"/>
                </a:spcBef>
                <a:spcAft>
                  <a:spcPts val="0"/>
                </a:spcAft>
                <a:buClr>
                  <a:srgbClr val="343434"/>
                </a:buClr>
                <a:buSzPts val="1000"/>
                <a:buFont typeface="Arial"/>
                <a:buNone/>
              </a:pPr>
              <a:r>
                <a:rPr b="1" lang="en-US" sz="1000">
                  <a:solidFill>
                    <a:srgbClr val="343434"/>
                  </a:solidFill>
                  <a:latin typeface="Open Sans"/>
                  <a:ea typeface="Open Sans"/>
                  <a:cs typeface="Open Sans"/>
                  <a:sym typeface="Open Sans"/>
                </a:rPr>
                <a:t>PROGRAM PREPARATION</a:t>
              </a:r>
              <a:endParaRPr b="1" sz="1200">
                <a:solidFill>
                  <a:srgbClr val="343434"/>
                </a:solidFill>
                <a:latin typeface="Open Sans"/>
                <a:ea typeface="Open Sans"/>
                <a:cs typeface="Open Sans"/>
                <a:sym typeface="Open Sans"/>
              </a:endParaRPr>
            </a:p>
            <a:p>
              <a:pPr indent="0" lvl="0" marL="0" marR="0" rtl="0" algn="l">
                <a:lnSpc>
                  <a:spcPct val="90000"/>
                </a:lnSpc>
                <a:spcBef>
                  <a:spcPts val="350"/>
                </a:spcBef>
                <a:spcAft>
                  <a:spcPts val="0"/>
                </a:spcAft>
                <a:buClr>
                  <a:srgbClr val="878787"/>
                </a:buClr>
                <a:buSzPts val="600"/>
                <a:buFont typeface="Arial"/>
                <a:buNone/>
              </a:pPr>
              <a:r>
                <a:rPr b="1" lang="en-US" sz="600">
                  <a:solidFill>
                    <a:srgbClr val="878787"/>
                  </a:solidFill>
                  <a:latin typeface="Open Sans"/>
                  <a:ea typeface="Open Sans"/>
                  <a:cs typeface="Open Sans"/>
                  <a:sym typeface="Open Sans"/>
                </a:rPr>
                <a:t>6 PERSONAL CHALLENGE IDENTIFICATION ASSIGNMENT</a:t>
              </a:r>
              <a:r>
                <a:rPr b="1" lang="en-US" sz="700">
                  <a:solidFill>
                    <a:srgbClr val="878787"/>
                  </a:solidFill>
                  <a:latin typeface="Open Sans"/>
                  <a:ea typeface="Open Sans"/>
                  <a:cs typeface="Open Sans"/>
                  <a:sym typeface="Open Sans"/>
                </a:rPr>
                <a:t>S</a:t>
              </a:r>
              <a:endParaRPr b="1" sz="900">
                <a:solidFill>
                  <a:srgbClr val="878787"/>
                </a:solidFill>
                <a:latin typeface="Open Sans"/>
                <a:ea typeface="Open Sans"/>
                <a:cs typeface="Open Sans"/>
                <a:sym typeface="Open Sans"/>
              </a:endParaRPr>
            </a:p>
          </p:txBody>
        </p:sp>
        <p:sp>
          <p:nvSpPr>
            <p:cNvPr id="175" name="Google Shape;175;g15971466338_0_450"/>
            <p:cNvSpPr/>
            <p:nvPr/>
          </p:nvSpPr>
          <p:spPr>
            <a:xfrm>
              <a:off x="1998333" y="1086841"/>
              <a:ext cx="252600" cy="252600"/>
            </a:xfrm>
            <a:prstGeom prst="ellipse">
              <a:avLst/>
            </a:prstGeom>
            <a:gradFill>
              <a:gsLst>
                <a:gs pos="0">
                  <a:srgbClr val="FFFFFF"/>
                </a:gs>
                <a:gs pos="80000">
                  <a:srgbClr val="9EFA15"/>
                </a:gs>
                <a:gs pos="100000">
                  <a:srgbClr val="A0FF11"/>
                </a:gs>
              </a:gsLst>
              <a:lin ang="16200038" scaled="0"/>
            </a:gradFill>
            <a:ln>
              <a:noFill/>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76" name="Google Shape;176;g15971466338_0_450"/>
            <p:cNvSpPr/>
            <p:nvPr/>
          </p:nvSpPr>
          <p:spPr>
            <a:xfrm>
              <a:off x="410933" y="1213118"/>
              <a:ext cx="4716900" cy="182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77" name="Google Shape;177;g15971466338_0_450"/>
            <p:cNvSpPr txBox="1"/>
            <p:nvPr/>
          </p:nvSpPr>
          <p:spPr>
            <a:xfrm>
              <a:off x="410933" y="1213118"/>
              <a:ext cx="4716900" cy="1827000"/>
            </a:xfrm>
            <a:prstGeom prst="rect">
              <a:avLst/>
            </a:prstGeom>
            <a:noFill/>
            <a:ln>
              <a:noFill/>
            </a:ln>
          </p:spPr>
          <p:txBody>
            <a:bodyPr anchorCtr="0" anchor="t" bIns="0" lIns="133800" spcFirstLastPara="1" rIns="0" wrap="square" tIns="0">
              <a:noAutofit/>
            </a:bodyPr>
            <a:lstStyle/>
            <a:p>
              <a:pPr indent="0" lvl="0" marL="0" marR="0" rtl="0" algn="l">
                <a:lnSpc>
                  <a:spcPct val="90000"/>
                </a:lnSpc>
                <a:spcBef>
                  <a:spcPts val="0"/>
                </a:spcBef>
                <a:spcAft>
                  <a:spcPts val="0"/>
                </a:spcAft>
                <a:buClr>
                  <a:srgbClr val="343434"/>
                </a:buClr>
                <a:buSzPts val="1000"/>
                <a:buFont typeface="Arial"/>
                <a:buNone/>
              </a:pPr>
              <a:r>
                <a:rPr b="1" lang="en-US" sz="1000">
                  <a:solidFill>
                    <a:srgbClr val="343434"/>
                  </a:solidFill>
                  <a:latin typeface="Open Sans"/>
                  <a:ea typeface="Open Sans"/>
                  <a:cs typeface="Open Sans"/>
                  <a:sym typeface="Open Sans"/>
                </a:rPr>
                <a:t>           PROGRAM VIRTUAL WORKSHOPS</a:t>
              </a:r>
              <a:endParaRPr b="1" sz="1100">
                <a:solidFill>
                  <a:srgbClr val="343434"/>
                </a:solidFill>
                <a:latin typeface="Open Sans"/>
                <a:ea typeface="Open Sans"/>
                <a:cs typeface="Open Sans"/>
                <a:sym typeface="Open Sans"/>
              </a:endParaRPr>
            </a:p>
            <a:p>
              <a:pPr indent="0" lvl="0" marL="0" marR="0" rtl="0" algn="l">
                <a:lnSpc>
                  <a:spcPct val="90000"/>
                </a:lnSpc>
                <a:spcBef>
                  <a:spcPts val="350"/>
                </a:spcBef>
                <a:spcAft>
                  <a:spcPts val="0"/>
                </a:spcAft>
                <a:buClr>
                  <a:srgbClr val="878787"/>
                </a:buClr>
                <a:buSzPts val="600"/>
                <a:buFont typeface="Arial"/>
                <a:buNone/>
              </a:pPr>
              <a:r>
                <a:rPr b="1" lang="en-US" sz="600">
                  <a:solidFill>
                    <a:srgbClr val="878787"/>
                  </a:solidFill>
                  <a:latin typeface="Open Sans"/>
                  <a:ea typeface="Open Sans"/>
                  <a:cs typeface="Open Sans"/>
                  <a:sym typeface="Open Sans"/>
                </a:rPr>
                <a:t>               	13 VIRTUAL COLLABORATIVE PROBLEM -SOLVING SKILLS LESSONS</a:t>
              </a:r>
              <a:endParaRPr>
                <a:latin typeface="Open Sans"/>
                <a:ea typeface="Open Sans"/>
                <a:cs typeface="Open Sans"/>
                <a:sym typeface="Open Sans"/>
              </a:endParaRPr>
            </a:p>
            <a:p>
              <a:pPr indent="-57150" lvl="1" marL="57150" marR="0" rtl="0" algn="l">
                <a:lnSpc>
                  <a:spcPct val="90000"/>
                </a:lnSpc>
                <a:spcBef>
                  <a:spcPts val="210"/>
                </a:spcBef>
                <a:spcAft>
                  <a:spcPts val="0"/>
                </a:spcAft>
                <a:buClr>
                  <a:srgbClr val="878787"/>
                </a:buClr>
                <a:buSzPts val="600"/>
                <a:buFont typeface="Arial"/>
                <a:buNone/>
              </a:pPr>
              <a:r>
                <a:rPr b="1" i="0" lang="en-US" sz="600" u="none" cap="none" strike="noStrike">
                  <a:solidFill>
                    <a:srgbClr val="878787"/>
                  </a:solidFill>
                  <a:latin typeface="Open Sans"/>
                  <a:ea typeface="Open Sans"/>
                  <a:cs typeface="Open Sans"/>
                  <a:sym typeface="Open Sans"/>
                </a:rPr>
                <a:t>		         6 INDIVIDUALIZED VIRTUAL COACHING SESSIONS</a:t>
              </a:r>
              <a:endParaRPr>
                <a:latin typeface="Open Sans"/>
                <a:ea typeface="Open Sans"/>
                <a:cs typeface="Open Sans"/>
                <a:sym typeface="Open Sans"/>
              </a:endParaRPr>
            </a:p>
          </p:txBody>
        </p:sp>
        <p:sp>
          <p:nvSpPr>
            <p:cNvPr id="178" name="Google Shape;178;g15971466338_0_450"/>
            <p:cNvSpPr/>
            <p:nvPr/>
          </p:nvSpPr>
          <p:spPr>
            <a:xfrm>
              <a:off x="3481422" y="531354"/>
              <a:ext cx="349200" cy="349200"/>
            </a:xfrm>
            <a:prstGeom prst="ellipse">
              <a:avLst/>
            </a:prstGeom>
            <a:gradFill>
              <a:gsLst>
                <a:gs pos="0">
                  <a:srgbClr val="FFFFFF"/>
                </a:gs>
                <a:gs pos="80000">
                  <a:srgbClr val="B3E681"/>
                </a:gs>
                <a:gs pos="100000">
                  <a:srgbClr val="B5E97F"/>
                </a:gs>
              </a:gsLst>
              <a:lin ang="16200038" scaled="0"/>
            </a:gradFill>
            <a:ln>
              <a:noFill/>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79" name="Google Shape;179;g15971466338_0_450"/>
            <p:cNvSpPr/>
            <p:nvPr/>
          </p:nvSpPr>
          <p:spPr>
            <a:xfrm>
              <a:off x="2762416" y="323933"/>
              <a:ext cx="3076800" cy="309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80" name="Google Shape;180;g15971466338_0_450"/>
            <p:cNvSpPr txBox="1"/>
            <p:nvPr/>
          </p:nvSpPr>
          <p:spPr>
            <a:xfrm>
              <a:off x="2762416" y="323933"/>
              <a:ext cx="3076800" cy="3098100"/>
            </a:xfrm>
            <a:prstGeom prst="rect">
              <a:avLst/>
            </a:prstGeom>
            <a:noFill/>
            <a:ln>
              <a:noFill/>
            </a:ln>
          </p:spPr>
          <p:txBody>
            <a:bodyPr anchorCtr="0" anchor="t" bIns="0" lIns="185075" spcFirstLastPara="1" rIns="0" wrap="square" tIns="0">
              <a:noAutofit/>
            </a:bodyPr>
            <a:lstStyle/>
            <a:p>
              <a:pPr indent="0" lvl="0" marL="0" marR="0" rtl="0" algn="l">
                <a:lnSpc>
                  <a:spcPct val="90000"/>
                </a:lnSpc>
                <a:spcBef>
                  <a:spcPts val="0"/>
                </a:spcBef>
                <a:spcAft>
                  <a:spcPts val="0"/>
                </a:spcAft>
                <a:buClr>
                  <a:srgbClr val="343434"/>
                </a:buClr>
                <a:buSzPts val="1000"/>
                <a:buFont typeface="Arial"/>
                <a:buNone/>
              </a:pPr>
              <a:r>
                <a:rPr b="1" lang="en-US" sz="1000">
                  <a:solidFill>
                    <a:srgbClr val="343434"/>
                  </a:solidFill>
                  <a:latin typeface="Open Sans"/>
                  <a:ea typeface="Open Sans"/>
                  <a:cs typeface="Open Sans"/>
                  <a:sym typeface="Open Sans"/>
                </a:rPr>
                <a:t>PERSONAL AND OPERATIONAL TRANSFORMATION</a:t>
              </a:r>
              <a:endParaRPr b="1" sz="1200">
                <a:solidFill>
                  <a:srgbClr val="343434"/>
                </a:solidFill>
                <a:latin typeface="Open Sans"/>
                <a:ea typeface="Open Sans"/>
                <a:cs typeface="Open Sans"/>
                <a:sym typeface="Open Sans"/>
              </a:endParaRPr>
            </a:p>
            <a:p>
              <a:pPr indent="0" lvl="0" marL="0" marR="0" rtl="0" algn="l">
                <a:lnSpc>
                  <a:spcPct val="90000"/>
                </a:lnSpc>
                <a:spcBef>
                  <a:spcPts val="350"/>
                </a:spcBef>
                <a:spcAft>
                  <a:spcPts val="0"/>
                </a:spcAft>
                <a:buClr>
                  <a:srgbClr val="878787"/>
                </a:buClr>
                <a:buSzPts val="600"/>
                <a:buFont typeface="Arial"/>
                <a:buNone/>
              </a:pPr>
              <a:r>
                <a:rPr b="1" lang="en-US" sz="600">
                  <a:solidFill>
                    <a:srgbClr val="878787"/>
                  </a:solidFill>
                  <a:latin typeface="Open Sans"/>
                  <a:ea typeface="Open Sans"/>
                  <a:cs typeface="Open Sans"/>
                  <a:sym typeface="Open Sans"/>
                </a:rPr>
                <a:t>3 MONTH TRANSFORMATION CHALLENGE IMPACT PERIOD</a:t>
              </a:r>
              <a:r>
                <a:rPr b="1" lang="en-US" sz="1000">
                  <a:solidFill>
                    <a:srgbClr val="00A1DF"/>
                  </a:solidFill>
                  <a:latin typeface="Open Sans"/>
                  <a:ea typeface="Open Sans"/>
                  <a:cs typeface="Open Sans"/>
                  <a:sym typeface="Open Sans"/>
                </a:rPr>
                <a:t> </a:t>
              </a:r>
              <a:endParaRPr>
                <a:latin typeface="Open Sans"/>
                <a:ea typeface="Open Sans"/>
                <a:cs typeface="Open Sans"/>
                <a:sym typeface="Open Sans"/>
              </a:endParaRPr>
            </a:p>
            <a:p>
              <a:pPr indent="0" lvl="0" marL="0" marR="0" rtl="0" algn="l">
                <a:lnSpc>
                  <a:spcPct val="90000"/>
                </a:lnSpc>
                <a:spcBef>
                  <a:spcPts val="350"/>
                </a:spcBef>
                <a:spcAft>
                  <a:spcPts val="0"/>
                </a:spcAft>
                <a:buClr>
                  <a:srgbClr val="343434"/>
                </a:buClr>
                <a:buSzPts val="1600"/>
                <a:buFont typeface="Arial"/>
                <a:buNone/>
              </a:pPr>
              <a:r>
                <a:rPr b="1" lang="en-US" sz="1600">
                  <a:solidFill>
                    <a:srgbClr val="343434"/>
                  </a:solidFill>
                  <a:latin typeface="Open Sans"/>
                  <a:ea typeface="Open Sans"/>
                  <a:cs typeface="Open Sans"/>
                  <a:sym typeface="Open Sans"/>
                </a:rPr>
                <a:t>    </a:t>
              </a:r>
              <a:endParaRPr>
                <a:latin typeface="Open Sans"/>
                <a:ea typeface="Open Sans"/>
                <a:cs typeface="Open Sans"/>
                <a:sym typeface="Open Sans"/>
              </a:endParaRPr>
            </a:p>
          </p:txBody>
        </p:sp>
      </p:grpSp>
      <p:sp>
        <p:nvSpPr>
          <p:cNvPr id="181" name="Google Shape;181;g15971466338_0_450"/>
          <p:cNvSpPr txBox="1"/>
          <p:nvPr>
            <p:ph type="title"/>
          </p:nvPr>
        </p:nvSpPr>
        <p:spPr>
          <a:xfrm>
            <a:off x="267414" y="147237"/>
            <a:ext cx="11657100" cy="132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53178"/>
              </a:buClr>
              <a:buSzPts val="4400"/>
              <a:buFont typeface="Calibri"/>
              <a:buNone/>
            </a:pPr>
            <a:r>
              <a:rPr lang="en-US">
                <a:latin typeface="Open Sans"/>
                <a:ea typeface="Open Sans"/>
                <a:cs typeface="Open Sans"/>
                <a:sym typeface="Open Sans"/>
              </a:rPr>
              <a:t>STEP 2.0 </a:t>
            </a:r>
            <a:r>
              <a:rPr b="1" lang="en-US" sz="1600">
                <a:latin typeface="Open Sans"/>
                <a:ea typeface="Open Sans"/>
                <a:cs typeface="Open Sans"/>
                <a:sym typeface="Open Sans"/>
              </a:rPr>
              <a:t>MODES OF DELIVERY</a:t>
            </a:r>
            <a:endParaRPr b="1">
              <a:latin typeface="Open Sans"/>
              <a:ea typeface="Open Sans"/>
              <a:cs typeface="Open Sans"/>
              <a:sym typeface="Open Sans"/>
            </a:endParaRPr>
          </a:p>
        </p:txBody>
      </p:sp>
      <p:sp>
        <p:nvSpPr>
          <p:cNvPr id="182" name="Google Shape;182;g15971466338_0_450"/>
          <p:cNvSpPr txBox="1"/>
          <p:nvPr>
            <p:ph idx="12" type="sldNum"/>
          </p:nvPr>
        </p:nvSpPr>
        <p:spPr>
          <a:xfrm>
            <a:off x="9191625" y="6269123"/>
            <a:ext cx="27432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latin typeface="Open Sans"/>
                <a:ea typeface="Open Sans"/>
                <a:cs typeface="Open Sans"/>
                <a:sym typeface="Open Sans"/>
              </a:rPr>
              <a:t>‹#›</a:t>
            </a:fld>
            <a:endParaRPr>
              <a:latin typeface="Open Sans"/>
              <a:ea typeface="Open Sans"/>
              <a:cs typeface="Open Sans"/>
              <a:sym typeface="Open Sans"/>
            </a:endParaRPr>
          </a:p>
        </p:txBody>
      </p:sp>
      <p:grpSp>
        <p:nvGrpSpPr>
          <p:cNvPr id="183" name="Google Shape;183;g15971466338_0_450"/>
          <p:cNvGrpSpPr/>
          <p:nvPr/>
        </p:nvGrpSpPr>
        <p:grpSpPr>
          <a:xfrm>
            <a:off x="126899" y="1004489"/>
            <a:ext cx="6294187" cy="3485761"/>
            <a:chOff x="-454971" y="-63728"/>
            <a:chExt cx="6294187" cy="3485761"/>
          </a:xfrm>
        </p:grpSpPr>
        <p:sp>
          <p:nvSpPr>
            <p:cNvPr id="184" name="Google Shape;184;g15971466338_0_450"/>
            <p:cNvSpPr/>
            <p:nvPr/>
          </p:nvSpPr>
          <p:spPr>
            <a:xfrm>
              <a:off x="82676" y="-63728"/>
              <a:ext cx="5373600" cy="2849100"/>
            </a:xfrm>
            <a:custGeom>
              <a:rect b="b" l="l" r="r" t="t"/>
              <a:pathLst>
                <a:path extrusionOk="0" h="120000" w="120000">
                  <a:moveTo>
                    <a:pt x="0" y="120000"/>
                  </a:moveTo>
                  <a:quadBezTo>
                    <a:pt x="20000" y="40000"/>
                    <a:pt x="104094" y="15000"/>
                  </a:quadBezTo>
                  <a:lnTo>
                    <a:pt x="103198" y="0"/>
                  </a:lnTo>
                  <a:lnTo>
                    <a:pt x="120000" y="24000"/>
                  </a:lnTo>
                  <a:lnTo>
                    <a:pt x="106782" y="60000"/>
                  </a:lnTo>
                  <a:lnTo>
                    <a:pt x="105886" y="45000"/>
                  </a:lnTo>
                  <a:quadBezTo>
                    <a:pt x="30000" y="55000"/>
                    <a:pt x="0" y="120000"/>
                  </a:quadBezTo>
                  <a:close/>
                </a:path>
              </a:pathLst>
            </a:custGeom>
            <a:solidFill>
              <a:srgbClr val="92D050"/>
            </a:solidFill>
            <a:ln>
              <a:noFill/>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85" name="Google Shape;185;g15971466338_0_450"/>
            <p:cNvSpPr/>
            <p:nvPr/>
          </p:nvSpPr>
          <p:spPr>
            <a:xfrm>
              <a:off x="765112" y="1999666"/>
              <a:ext cx="139800" cy="139800"/>
            </a:xfrm>
            <a:prstGeom prst="ellipse">
              <a:avLst/>
            </a:prstGeom>
            <a:gradFill>
              <a:gsLst>
                <a:gs pos="0">
                  <a:srgbClr val="FFFFFF"/>
                </a:gs>
                <a:gs pos="80000">
                  <a:srgbClr val="8BD500"/>
                </a:gs>
                <a:gs pos="100000">
                  <a:srgbClr val="8EDB00"/>
                </a:gs>
              </a:gsLst>
              <a:lin ang="16200038" scaled="0"/>
            </a:gradFill>
            <a:ln>
              <a:noFill/>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86" name="Google Shape;186;g15971466338_0_450"/>
            <p:cNvSpPr/>
            <p:nvPr/>
          </p:nvSpPr>
          <p:spPr>
            <a:xfrm>
              <a:off x="-454971" y="2069522"/>
              <a:ext cx="3831900" cy="97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87" name="Google Shape;187;g15971466338_0_450"/>
            <p:cNvSpPr txBox="1"/>
            <p:nvPr/>
          </p:nvSpPr>
          <p:spPr>
            <a:xfrm>
              <a:off x="-454971" y="2069522"/>
              <a:ext cx="3831900" cy="970500"/>
            </a:xfrm>
            <a:prstGeom prst="rect">
              <a:avLst/>
            </a:prstGeom>
            <a:noFill/>
            <a:ln>
              <a:noFill/>
            </a:ln>
          </p:spPr>
          <p:txBody>
            <a:bodyPr anchorCtr="0" anchor="t" bIns="0" lIns="74025" spcFirstLastPara="1" rIns="0" wrap="square" tIns="0">
              <a:noAutofit/>
            </a:bodyPr>
            <a:lstStyle/>
            <a:p>
              <a:pPr indent="0" lvl="0" marL="0" marR="0" rtl="0" algn="l">
                <a:lnSpc>
                  <a:spcPct val="90000"/>
                </a:lnSpc>
                <a:spcBef>
                  <a:spcPts val="0"/>
                </a:spcBef>
                <a:spcAft>
                  <a:spcPts val="0"/>
                </a:spcAft>
                <a:buClr>
                  <a:srgbClr val="343434"/>
                </a:buClr>
                <a:buSzPts val="1000"/>
                <a:buFont typeface="Arial"/>
                <a:buNone/>
              </a:pPr>
              <a:r>
                <a:rPr b="1" lang="en-US" sz="1000">
                  <a:solidFill>
                    <a:srgbClr val="343434"/>
                  </a:solidFill>
                  <a:latin typeface="Open Sans"/>
                  <a:ea typeface="Open Sans"/>
                  <a:cs typeface="Open Sans"/>
                  <a:sym typeface="Open Sans"/>
                </a:rPr>
                <a:t>PROGRAM PREPARATION</a:t>
              </a:r>
              <a:endParaRPr b="1" sz="1200">
                <a:solidFill>
                  <a:srgbClr val="343434"/>
                </a:solidFill>
                <a:latin typeface="Open Sans"/>
                <a:ea typeface="Open Sans"/>
                <a:cs typeface="Open Sans"/>
                <a:sym typeface="Open Sans"/>
              </a:endParaRPr>
            </a:p>
            <a:p>
              <a:pPr indent="0" lvl="0" marL="0" marR="0" rtl="0" algn="l">
                <a:lnSpc>
                  <a:spcPct val="90000"/>
                </a:lnSpc>
                <a:spcBef>
                  <a:spcPts val="350"/>
                </a:spcBef>
                <a:spcAft>
                  <a:spcPts val="0"/>
                </a:spcAft>
                <a:buClr>
                  <a:srgbClr val="878787"/>
                </a:buClr>
                <a:buSzPts val="600"/>
                <a:buFont typeface="Arial"/>
                <a:buNone/>
              </a:pPr>
              <a:r>
                <a:rPr b="1" lang="en-US" sz="600">
                  <a:solidFill>
                    <a:srgbClr val="878787"/>
                  </a:solidFill>
                  <a:latin typeface="Open Sans"/>
                  <a:ea typeface="Open Sans"/>
                  <a:cs typeface="Open Sans"/>
                  <a:sym typeface="Open Sans"/>
                </a:rPr>
                <a:t>6 PERSONAL CHALLENGE IDENTIFICATION ASSIGNMENT</a:t>
              </a:r>
              <a:r>
                <a:rPr b="1" lang="en-US" sz="700">
                  <a:solidFill>
                    <a:srgbClr val="878787"/>
                  </a:solidFill>
                  <a:latin typeface="Open Sans"/>
                  <a:ea typeface="Open Sans"/>
                  <a:cs typeface="Open Sans"/>
                  <a:sym typeface="Open Sans"/>
                </a:rPr>
                <a:t>S</a:t>
              </a:r>
              <a:endParaRPr b="1" sz="900">
                <a:solidFill>
                  <a:srgbClr val="878787"/>
                </a:solidFill>
                <a:latin typeface="Open Sans"/>
                <a:ea typeface="Open Sans"/>
                <a:cs typeface="Open Sans"/>
                <a:sym typeface="Open Sans"/>
              </a:endParaRPr>
            </a:p>
          </p:txBody>
        </p:sp>
        <p:sp>
          <p:nvSpPr>
            <p:cNvPr id="188" name="Google Shape;188;g15971466338_0_450"/>
            <p:cNvSpPr/>
            <p:nvPr/>
          </p:nvSpPr>
          <p:spPr>
            <a:xfrm>
              <a:off x="1998333" y="1086841"/>
              <a:ext cx="252600" cy="252600"/>
            </a:xfrm>
            <a:prstGeom prst="ellipse">
              <a:avLst/>
            </a:prstGeom>
            <a:gradFill>
              <a:gsLst>
                <a:gs pos="0">
                  <a:srgbClr val="FFFFFF"/>
                </a:gs>
                <a:gs pos="80000">
                  <a:srgbClr val="9EFA15"/>
                </a:gs>
                <a:gs pos="100000">
                  <a:srgbClr val="A0FF11"/>
                </a:gs>
              </a:gsLst>
              <a:lin ang="16200038" scaled="0"/>
            </a:gradFill>
            <a:ln>
              <a:noFill/>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89" name="Google Shape;189;g15971466338_0_450"/>
            <p:cNvSpPr/>
            <p:nvPr/>
          </p:nvSpPr>
          <p:spPr>
            <a:xfrm>
              <a:off x="410933" y="1213118"/>
              <a:ext cx="4716900" cy="182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90" name="Google Shape;190;g15971466338_0_450"/>
            <p:cNvSpPr txBox="1"/>
            <p:nvPr/>
          </p:nvSpPr>
          <p:spPr>
            <a:xfrm>
              <a:off x="410933" y="1213118"/>
              <a:ext cx="4716900" cy="1827000"/>
            </a:xfrm>
            <a:prstGeom prst="rect">
              <a:avLst/>
            </a:prstGeom>
            <a:noFill/>
            <a:ln>
              <a:noFill/>
            </a:ln>
          </p:spPr>
          <p:txBody>
            <a:bodyPr anchorCtr="0" anchor="t" bIns="0" lIns="133800" spcFirstLastPara="1" rIns="0" wrap="square" tIns="0">
              <a:noAutofit/>
            </a:bodyPr>
            <a:lstStyle/>
            <a:p>
              <a:pPr indent="0" lvl="0" marL="0" marR="0" rtl="0" algn="l">
                <a:lnSpc>
                  <a:spcPct val="90000"/>
                </a:lnSpc>
                <a:spcBef>
                  <a:spcPts val="0"/>
                </a:spcBef>
                <a:spcAft>
                  <a:spcPts val="0"/>
                </a:spcAft>
                <a:buClr>
                  <a:srgbClr val="343434"/>
                </a:buClr>
                <a:buSzPts val="1000"/>
                <a:buFont typeface="Arial"/>
                <a:buNone/>
              </a:pPr>
              <a:r>
                <a:rPr b="1" lang="en-US" sz="1000">
                  <a:solidFill>
                    <a:srgbClr val="343434"/>
                  </a:solidFill>
                  <a:latin typeface="Open Sans"/>
                  <a:ea typeface="Open Sans"/>
                  <a:cs typeface="Open Sans"/>
                  <a:sym typeface="Open Sans"/>
                </a:rPr>
                <a:t>           PROGRAM WORKSHOP</a:t>
              </a:r>
              <a:endParaRPr b="1" sz="1100">
                <a:solidFill>
                  <a:srgbClr val="343434"/>
                </a:solidFill>
                <a:latin typeface="Open Sans"/>
                <a:ea typeface="Open Sans"/>
                <a:cs typeface="Open Sans"/>
                <a:sym typeface="Open Sans"/>
              </a:endParaRPr>
            </a:p>
            <a:p>
              <a:pPr indent="0" lvl="0" marL="0" marR="0" rtl="0" algn="l">
                <a:lnSpc>
                  <a:spcPct val="90000"/>
                </a:lnSpc>
                <a:spcBef>
                  <a:spcPts val="350"/>
                </a:spcBef>
                <a:spcAft>
                  <a:spcPts val="0"/>
                </a:spcAft>
                <a:buClr>
                  <a:srgbClr val="878787"/>
                </a:buClr>
                <a:buSzPts val="600"/>
                <a:buFont typeface="Arial"/>
                <a:buNone/>
              </a:pPr>
              <a:r>
                <a:rPr b="1" lang="en-US" sz="600">
                  <a:solidFill>
                    <a:srgbClr val="878787"/>
                  </a:solidFill>
                  <a:latin typeface="Open Sans"/>
                  <a:ea typeface="Open Sans"/>
                  <a:cs typeface="Open Sans"/>
                  <a:sym typeface="Open Sans"/>
                </a:rPr>
                <a:t>               	5 DAY F2F COLLABORATIVE PROBLEM -SOLVING SKILLS WORKSHOP</a:t>
              </a:r>
              <a:endParaRPr>
                <a:latin typeface="Open Sans"/>
                <a:ea typeface="Open Sans"/>
                <a:cs typeface="Open Sans"/>
                <a:sym typeface="Open Sans"/>
              </a:endParaRPr>
            </a:p>
          </p:txBody>
        </p:sp>
        <p:sp>
          <p:nvSpPr>
            <p:cNvPr id="191" name="Google Shape;191;g15971466338_0_450"/>
            <p:cNvSpPr/>
            <p:nvPr/>
          </p:nvSpPr>
          <p:spPr>
            <a:xfrm>
              <a:off x="3481422" y="531354"/>
              <a:ext cx="349200" cy="349200"/>
            </a:xfrm>
            <a:prstGeom prst="ellipse">
              <a:avLst/>
            </a:prstGeom>
            <a:gradFill>
              <a:gsLst>
                <a:gs pos="0">
                  <a:srgbClr val="FFFFFF"/>
                </a:gs>
                <a:gs pos="80000">
                  <a:srgbClr val="B3E681"/>
                </a:gs>
                <a:gs pos="100000">
                  <a:srgbClr val="B5E97F"/>
                </a:gs>
              </a:gsLst>
              <a:lin ang="16200038" scaled="0"/>
            </a:gradFill>
            <a:ln>
              <a:noFill/>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92" name="Google Shape;192;g15971466338_0_450"/>
            <p:cNvSpPr/>
            <p:nvPr/>
          </p:nvSpPr>
          <p:spPr>
            <a:xfrm>
              <a:off x="2762416" y="323933"/>
              <a:ext cx="3076800" cy="309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93" name="Google Shape;193;g15971466338_0_450"/>
            <p:cNvSpPr txBox="1"/>
            <p:nvPr/>
          </p:nvSpPr>
          <p:spPr>
            <a:xfrm>
              <a:off x="2762416" y="323933"/>
              <a:ext cx="3076800" cy="3098100"/>
            </a:xfrm>
            <a:prstGeom prst="rect">
              <a:avLst/>
            </a:prstGeom>
            <a:noFill/>
            <a:ln>
              <a:noFill/>
            </a:ln>
          </p:spPr>
          <p:txBody>
            <a:bodyPr anchorCtr="0" anchor="t" bIns="0" lIns="185075" spcFirstLastPara="1" rIns="0" wrap="square" tIns="0">
              <a:noAutofit/>
            </a:bodyPr>
            <a:lstStyle/>
            <a:p>
              <a:pPr indent="0" lvl="0" marL="0" marR="0" rtl="0" algn="l">
                <a:lnSpc>
                  <a:spcPct val="90000"/>
                </a:lnSpc>
                <a:spcBef>
                  <a:spcPts val="0"/>
                </a:spcBef>
                <a:spcAft>
                  <a:spcPts val="0"/>
                </a:spcAft>
                <a:buClr>
                  <a:srgbClr val="343434"/>
                </a:buClr>
                <a:buSzPts val="1000"/>
                <a:buFont typeface="Arial"/>
                <a:buNone/>
              </a:pPr>
              <a:r>
                <a:rPr b="1" lang="en-US" sz="1000">
                  <a:solidFill>
                    <a:srgbClr val="343434"/>
                  </a:solidFill>
                  <a:latin typeface="Open Sans"/>
                  <a:ea typeface="Open Sans"/>
                  <a:cs typeface="Open Sans"/>
                  <a:sym typeface="Open Sans"/>
                </a:rPr>
                <a:t>PERSONAL AND OPERATIONAL TRANSFORMATION</a:t>
              </a:r>
              <a:endParaRPr b="1" sz="1200">
                <a:solidFill>
                  <a:srgbClr val="343434"/>
                </a:solidFill>
                <a:latin typeface="Open Sans"/>
                <a:ea typeface="Open Sans"/>
                <a:cs typeface="Open Sans"/>
                <a:sym typeface="Open Sans"/>
              </a:endParaRPr>
            </a:p>
            <a:p>
              <a:pPr indent="0" lvl="0" marL="0" marR="0" rtl="0" algn="l">
                <a:lnSpc>
                  <a:spcPct val="90000"/>
                </a:lnSpc>
                <a:spcBef>
                  <a:spcPts val="350"/>
                </a:spcBef>
                <a:spcAft>
                  <a:spcPts val="0"/>
                </a:spcAft>
                <a:buClr>
                  <a:srgbClr val="878787"/>
                </a:buClr>
                <a:buSzPts val="600"/>
                <a:buFont typeface="Arial"/>
                <a:buNone/>
              </a:pPr>
              <a:r>
                <a:rPr b="1" lang="en-US" sz="600">
                  <a:solidFill>
                    <a:srgbClr val="878787"/>
                  </a:solidFill>
                  <a:latin typeface="Open Sans"/>
                  <a:ea typeface="Open Sans"/>
                  <a:cs typeface="Open Sans"/>
                  <a:sym typeface="Open Sans"/>
                </a:rPr>
                <a:t>3 MONTH TRANSFORMATION CHALLENGE IMPACT PERIOD</a:t>
              </a:r>
              <a:r>
                <a:rPr b="1" lang="en-US" sz="1000">
                  <a:solidFill>
                    <a:srgbClr val="00A1DF"/>
                  </a:solidFill>
                  <a:latin typeface="Open Sans"/>
                  <a:ea typeface="Open Sans"/>
                  <a:cs typeface="Open Sans"/>
                  <a:sym typeface="Open Sans"/>
                </a:rPr>
                <a:t> </a:t>
              </a:r>
              <a:endParaRPr>
                <a:latin typeface="Open Sans"/>
                <a:ea typeface="Open Sans"/>
                <a:cs typeface="Open Sans"/>
                <a:sym typeface="Open Sans"/>
              </a:endParaRPr>
            </a:p>
            <a:p>
              <a:pPr indent="0" lvl="0" marL="0" marR="0" rtl="0" algn="l">
                <a:lnSpc>
                  <a:spcPct val="90000"/>
                </a:lnSpc>
                <a:spcBef>
                  <a:spcPts val="350"/>
                </a:spcBef>
                <a:spcAft>
                  <a:spcPts val="0"/>
                </a:spcAft>
                <a:buClr>
                  <a:srgbClr val="343434"/>
                </a:buClr>
                <a:buSzPts val="1600"/>
                <a:buFont typeface="Arial"/>
                <a:buNone/>
              </a:pPr>
              <a:r>
                <a:rPr b="1" lang="en-US" sz="1600">
                  <a:solidFill>
                    <a:srgbClr val="343434"/>
                  </a:solidFill>
                  <a:latin typeface="Open Sans"/>
                  <a:ea typeface="Open Sans"/>
                  <a:cs typeface="Open Sans"/>
                  <a:sym typeface="Open Sans"/>
                </a:rPr>
                <a:t>    </a:t>
              </a:r>
              <a:endParaRPr>
                <a:latin typeface="Open Sans"/>
                <a:ea typeface="Open Sans"/>
                <a:cs typeface="Open Sans"/>
                <a:sym typeface="Open Sans"/>
              </a:endParaRPr>
            </a:p>
          </p:txBody>
        </p:sp>
      </p:grpSp>
      <p:sp>
        <p:nvSpPr>
          <p:cNvPr id="194" name="Google Shape;194;g15971466338_0_450"/>
          <p:cNvSpPr txBox="1"/>
          <p:nvPr/>
        </p:nvSpPr>
        <p:spPr>
          <a:xfrm>
            <a:off x="770382" y="1277278"/>
            <a:ext cx="19065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Open Sans"/>
                <a:ea typeface="Open Sans"/>
                <a:cs typeface="Open Sans"/>
                <a:sym typeface="Open Sans"/>
              </a:rPr>
              <a:t>Traditional Model</a:t>
            </a:r>
            <a:r>
              <a:rPr b="1" lang="en-US" sz="1200">
                <a:solidFill>
                  <a:schemeClr val="dk1"/>
                </a:solidFill>
                <a:latin typeface="Open Sans"/>
                <a:ea typeface="Open Sans"/>
                <a:cs typeface="Open Sans"/>
                <a:sym typeface="Open Sans"/>
              </a:rPr>
              <a:t> STEP 2.0</a:t>
            </a:r>
            <a:endParaRPr b="1" sz="1800">
              <a:solidFill>
                <a:schemeClr val="dk1"/>
              </a:solidFill>
              <a:latin typeface="Open Sans"/>
              <a:ea typeface="Open Sans"/>
              <a:cs typeface="Open Sans"/>
              <a:sym typeface="Open Sans"/>
            </a:endParaRPr>
          </a:p>
        </p:txBody>
      </p:sp>
      <p:sp>
        <p:nvSpPr>
          <p:cNvPr id="195" name="Google Shape;195;g15971466338_0_450"/>
          <p:cNvSpPr/>
          <p:nvPr/>
        </p:nvSpPr>
        <p:spPr>
          <a:xfrm>
            <a:off x="370332" y="1232739"/>
            <a:ext cx="2706600" cy="631800"/>
          </a:xfrm>
          <a:prstGeom prst="ellipse">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96" name="Google Shape;196;g15971466338_0_450"/>
          <p:cNvSpPr txBox="1"/>
          <p:nvPr/>
        </p:nvSpPr>
        <p:spPr>
          <a:xfrm>
            <a:off x="2881849" y="2974136"/>
            <a:ext cx="1989900" cy="554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Open Sans"/>
                <a:ea typeface="Open Sans"/>
                <a:cs typeface="Open Sans"/>
                <a:sym typeface="Open Sans"/>
              </a:rPr>
              <a:t>Virtual Model </a:t>
            </a:r>
            <a:r>
              <a:rPr b="1" lang="en-US" sz="1200">
                <a:solidFill>
                  <a:schemeClr val="dk1"/>
                </a:solidFill>
                <a:latin typeface="Open Sans"/>
                <a:ea typeface="Open Sans"/>
                <a:cs typeface="Open Sans"/>
                <a:sym typeface="Open Sans"/>
              </a:rPr>
              <a:t>    vSTEP 2.0</a:t>
            </a:r>
            <a:endParaRPr b="1" sz="1800">
              <a:solidFill>
                <a:schemeClr val="dk1"/>
              </a:solidFill>
              <a:latin typeface="Open Sans"/>
              <a:ea typeface="Open Sans"/>
              <a:cs typeface="Open Sans"/>
              <a:sym typeface="Open Sans"/>
            </a:endParaRPr>
          </a:p>
        </p:txBody>
      </p:sp>
      <p:sp>
        <p:nvSpPr>
          <p:cNvPr id="197" name="Google Shape;197;g15971466338_0_450"/>
          <p:cNvSpPr/>
          <p:nvPr/>
        </p:nvSpPr>
        <p:spPr>
          <a:xfrm>
            <a:off x="2529522" y="2935191"/>
            <a:ext cx="2706600" cy="631800"/>
          </a:xfrm>
          <a:prstGeom prst="ellipse">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98" name="Google Shape;198;g15971466338_0_450"/>
          <p:cNvSpPr txBox="1"/>
          <p:nvPr/>
        </p:nvSpPr>
        <p:spPr>
          <a:xfrm>
            <a:off x="5475922" y="4457073"/>
            <a:ext cx="1989900" cy="554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Open Sans"/>
                <a:ea typeface="Open Sans"/>
                <a:cs typeface="Open Sans"/>
                <a:sym typeface="Open Sans"/>
              </a:rPr>
              <a:t>Hybrid Model   </a:t>
            </a:r>
            <a:r>
              <a:rPr b="1" lang="en-US" sz="1200">
                <a:solidFill>
                  <a:schemeClr val="dk1"/>
                </a:solidFill>
                <a:latin typeface="Open Sans"/>
                <a:ea typeface="Open Sans"/>
                <a:cs typeface="Open Sans"/>
                <a:sym typeface="Open Sans"/>
              </a:rPr>
              <a:t>hSTEP 2.0</a:t>
            </a:r>
            <a:endParaRPr b="1" sz="1800">
              <a:solidFill>
                <a:schemeClr val="dk1"/>
              </a:solidFill>
              <a:latin typeface="Open Sans"/>
              <a:ea typeface="Open Sans"/>
              <a:cs typeface="Open Sans"/>
              <a:sym typeface="Open Sans"/>
            </a:endParaRPr>
          </a:p>
        </p:txBody>
      </p:sp>
      <p:sp>
        <p:nvSpPr>
          <p:cNvPr id="199" name="Google Shape;199;g15971466338_0_450"/>
          <p:cNvSpPr/>
          <p:nvPr/>
        </p:nvSpPr>
        <p:spPr>
          <a:xfrm>
            <a:off x="5117592" y="4409595"/>
            <a:ext cx="2706600" cy="631800"/>
          </a:xfrm>
          <a:prstGeom prst="ellipse">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grpSp>
        <p:nvGrpSpPr>
          <p:cNvPr id="200" name="Google Shape;200;g15971466338_0_450"/>
          <p:cNvGrpSpPr/>
          <p:nvPr/>
        </p:nvGrpSpPr>
        <p:grpSpPr>
          <a:xfrm>
            <a:off x="5152615" y="3846170"/>
            <a:ext cx="6294187" cy="3432395"/>
            <a:chOff x="-454971" y="-10362"/>
            <a:chExt cx="6294187" cy="3432395"/>
          </a:xfrm>
        </p:grpSpPr>
        <p:sp>
          <p:nvSpPr>
            <p:cNvPr id="201" name="Google Shape;201;g15971466338_0_450"/>
            <p:cNvSpPr/>
            <p:nvPr/>
          </p:nvSpPr>
          <p:spPr>
            <a:xfrm>
              <a:off x="82676" y="-10362"/>
              <a:ext cx="5373600" cy="2849100"/>
            </a:xfrm>
            <a:custGeom>
              <a:rect b="b" l="l" r="r" t="t"/>
              <a:pathLst>
                <a:path extrusionOk="0" h="120000" w="120000">
                  <a:moveTo>
                    <a:pt x="0" y="120000"/>
                  </a:moveTo>
                  <a:quadBezTo>
                    <a:pt x="20000" y="40000"/>
                    <a:pt x="104094" y="15000"/>
                  </a:quadBezTo>
                  <a:lnTo>
                    <a:pt x="103198" y="0"/>
                  </a:lnTo>
                  <a:lnTo>
                    <a:pt x="120000" y="24000"/>
                  </a:lnTo>
                  <a:lnTo>
                    <a:pt x="106782" y="60000"/>
                  </a:lnTo>
                  <a:lnTo>
                    <a:pt x="105886" y="45000"/>
                  </a:lnTo>
                  <a:quadBezTo>
                    <a:pt x="30000" y="55000"/>
                    <a:pt x="0" y="120000"/>
                  </a:quadBezTo>
                  <a:close/>
                </a:path>
              </a:pathLst>
            </a:custGeom>
            <a:solidFill>
              <a:srgbClr val="92D050"/>
            </a:solidFill>
            <a:ln>
              <a:noFill/>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202" name="Google Shape;202;g15971466338_0_450"/>
            <p:cNvSpPr/>
            <p:nvPr/>
          </p:nvSpPr>
          <p:spPr>
            <a:xfrm>
              <a:off x="765112" y="1999666"/>
              <a:ext cx="139800" cy="139800"/>
            </a:xfrm>
            <a:prstGeom prst="ellipse">
              <a:avLst/>
            </a:prstGeom>
            <a:gradFill>
              <a:gsLst>
                <a:gs pos="0">
                  <a:srgbClr val="FFFFFF"/>
                </a:gs>
                <a:gs pos="80000">
                  <a:srgbClr val="8BD500"/>
                </a:gs>
                <a:gs pos="100000">
                  <a:srgbClr val="8EDB00"/>
                </a:gs>
              </a:gsLst>
              <a:lin ang="16200038" scaled="0"/>
            </a:gradFill>
            <a:ln>
              <a:noFill/>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203" name="Google Shape;203;g15971466338_0_450"/>
            <p:cNvSpPr/>
            <p:nvPr/>
          </p:nvSpPr>
          <p:spPr>
            <a:xfrm>
              <a:off x="-454971" y="2069522"/>
              <a:ext cx="3831900" cy="97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204" name="Google Shape;204;g15971466338_0_450"/>
            <p:cNvSpPr txBox="1"/>
            <p:nvPr/>
          </p:nvSpPr>
          <p:spPr>
            <a:xfrm>
              <a:off x="-454971" y="2069522"/>
              <a:ext cx="3831900" cy="970500"/>
            </a:xfrm>
            <a:prstGeom prst="rect">
              <a:avLst/>
            </a:prstGeom>
            <a:noFill/>
            <a:ln>
              <a:noFill/>
            </a:ln>
          </p:spPr>
          <p:txBody>
            <a:bodyPr anchorCtr="0" anchor="t" bIns="0" lIns="74025" spcFirstLastPara="1" rIns="0" wrap="square" tIns="0">
              <a:noAutofit/>
            </a:bodyPr>
            <a:lstStyle/>
            <a:p>
              <a:pPr indent="0" lvl="0" marL="0" marR="0" rtl="0" algn="l">
                <a:lnSpc>
                  <a:spcPct val="90000"/>
                </a:lnSpc>
                <a:spcBef>
                  <a:spcPts val="0"/>
                </a:spcBef>
                <a:spcAft>
                  <a:spcPts val="0"/>
                </a:spcAft>
                <a:buClr>
                  <a:srgbClr val="343434"/>
                </a:buClr>
                <a:buSzPts val="1000"/>
                <a:buFont typeface="Arial"/>
                <a:buNone/>
              </a:pPr>
              <a:r>
                <a:rPr b="1" lang="en-US" sz="1000">
                  <a:solidFill>
                    <a:srgbClr val="343434"/>
                  </a:solidFill>
                  <a:latin typeface="Open Sans"/>
                  <a:ea typeface="Open Sans"/>
                  <a:cs typeface="Open Sans"/>
                  <a:sym typeface="Open Sans"/>
                </a:rPr>
                <a:t>PROGRAM PREPARATION</a:t>
              </a:r>
              <a:endParaRPr b="1" sz="1200">
                <a:solidFill>
                  <a:srgbClr val="343434"/>
                </a:solidFill>
                <a:latin typeface="Open Sans"/>
                <a:ea typeface="Open Sans"/>
                <a:cs typeface="Open Sans"/>
                <a:sym typeface="Open Sans"/>
              </a:endParaRPr>
            </a:p>
            <a:p>
              <a:pPr indent="0" lvl="0" marL="0" marR="0" rtl="0" algn="l">
                <a:lnSpc>
                  <a:spcPct val="90000"/>
                </a:lnSpc>
                <a:spcBef>
                  <a:spcPts val="350"/>
                </a:spcBef>
                <a:spcAft>
                  <a:spcPts val="0"/>
                </a:spcAft>
                <a:buClr>
                  <a:srgbClr val="878787"/>
                </a:buClr>
                <a:buSzPts val="600"/>
                <a:buFont typeface="Arial"/>
                <a:buNone/>
              </a:pPr>
              <a:r>
                <a:rPr b="1" lang="en-US" sz="600">
                  <a:solidFill>
                    <a:srgbClr val="878787"/>
                  </a:solidFill>
                  <a:latin typeface="Open Sans"/>
                  <a:ea typeface="Open Sans"/>
                  <a:cs typeface="Open Sans"/>
                  <a:sym typeface="Open Sans"/>
                </a:rPr>
                <a:t>6 PERSONAL CHALLENGE IDENTIFICATION ASSIGNMENT</a:t>
              </a:r>
              <a:r>
                <a:rPr b="1" lang="en-US" sz="700">
                  <a:solidFill>
                    <a:srgbClr val="878787"/>
                  </a:solidFill>
                  <a:latin typeface="Open Sans"/>
                  <a:ea typeface="Open Sans"/>
                  <a:cs typeface="Open Sans"/>
                  <a:sym typeface="Open Sans"/>
                </a:rPr>
                <a:t>S</a:t>
              </a:r>
              <a:endParaRPr b="1" sz="900">
                <a:solidFill>
                  <a:srgbClr val="878787"/>
                </a:solidFill>
                <a:latin typeface="Open Sans"/>
                <a:ea typeface="Open Sans"/>
                <a:cs typeface="Open Sans"/>
                <a:sym typeface="Open Sans"/>
              </a:endParaRPr>
            </a:p>
          </p:txBody>
        </p:sp>
        <p:sp>
          <p:nvSpPr>
            <p:cNvPr id="205" name="Google Shape;205;g15971466338_0_450"/>
            <p:cNvSpPr/>
            <p:nvPr/>
          </p:nvSpPr>
          <p:spPr>
            <a:xfrm>
              <a:off x="1998333" y="1086841"/>
              <a:ext cx="252600" cy="252600"/>
            </a:xfrm>
            <a:prstGeom prst="ellipse">
              <a:avLst/>
            </a:prstGeom>
            <a:gradFill>
              <a:gsLst>
                <a:gs pos="0">
                  <a:srgbClr val="FFFFFF"/>
                </a:gs>
                <a:gs pos="80000">
                  <a:srgbClr val="9EFA15"/>
                </a:gs>
                <a:gs pos="100000">
                  <a:srgbClr val="A0FF11"/>
                </a:gs>
              </a:gsLst>
              <a:lin ang="16200038" scaled="0"/>
            </a:gradFill>
            <a:ln>
              <a:noFill/>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206" name="Google Shape;206;g15971466338_0_450"/>
            <p:cNvSpPr/>
            <p:nvPr/>
          </p:nvSpPr>
          <p:spPr>
            <a:xfrm>
              <a:off x="410933" y="1213118"/>
              <a:ext cx="4716900" cy="182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207" name="Google Shape;207;g15971466338_0_450"/>
            <p:cNvSpPr txBox="1"/>
            <p:nvPr/>
          </p:nvSpPr>
          <p:spPr>
            <a:xfrm>
              <a:off x="410933" y="1213118"/>
              <a:ext cx="4716900" cy="1827000"/>
            </a:xfrm>
            <a:prstGeom prst="rect">
              <a:avLst/>
            </a:prstGeom>
            <a:noFill/>
            <a:ln>
              <a:noFill/>
            </a:ln>
          </p:spPr>
          <p:txBody>
            <a:bodyPr anchorCtr="0" anchor="t" bIns="0" lIns="133800" spcFirstLastPara="1" rIns="0" wrap="square" tIns="0">
              <a:noAutofit/>
            </a:bodyPr>
            <a:lstStyle/>
            <a:p>
              <a:pPr indent="0" lvl="0" marL="0" marR="0" rtl="0" algn="l">
                <a:lnSpc>
                  <a:spcPct val="90000"/>
                </a:lnSpc>
                <a:spcBef>
                  <a:spcPts val="0"/>
                </a:spcBef>
                <a:spcAft>
                  <a:spcPts val="0"/>
                </a:spcAft>
                <a:buClr>
                  <a:srgbClr val="343434"/>
                </a:buClr>
                <a:buSzPts val="1000"/>
                <a:buFont typeface="Arial"/>
                <a:buNone/>
              </a:pPr>
              <a:r>
                <a:rPr b="1" lang="en-US" sz="1000">
                  <a:solidFill>
                    <a:srgbClr val="343434"/>
                  </a:solidFill>
                  <a:latin typeface="Open Sans"/>
                  <a:ea typeface="Open Sans"/>
                  <a:cs typeface="Open Sans"/>
                  <a:sym typeface="Open Sans"/>
                </a:rPr>
                <a:t>           PROGRAM VIRTUAL WORKSHOPS</a:t>
              </a:r>
              <a:endParaRPr b="1" sz="1100">
                <a:solidFill>
                  <a:srgbClr val="343434"/>
                </a:solidFill>
                <a:latin typeface="Open Sans"/>
                <a:ea typeface="Open Sans"/>
                <a:cs typeface="Open Sans"/>
                <a:sym typeface="Open Sans"/>
              </a:endParaRPr>
            </a:p>
            <a:p>
              <a:pPr indent="0" lvl="0" marL="0" marR="0" rtl="0" algn="l">
                <a:lnSpc>
                  <a:spcPct val="90000"/>
                </a:lnSpc>
                <a:spcBef>
                  <a:spcPts val="350"/>
                </a:spcBef>
                <a:spcAft>
                  <a:spcPts val="0"/>
                </a:spcAft>
                <a:buClr>
                  <a:srgbClr val="878787"/>
                </a:buClr>
                <a:buSzPts val="600"/>
                <a:buFont typeface="Arial"/>
                <a:buNone/>
              </a:pPr>
              <a:r>
                <a:rPr b="1" lang="en-US" sz="600">
                  <a:solidFill>
                    <a:srgbClr val="878787"/>
                  </a:solidFill>
                  <a:latin typeface="Open Sans"/>
                  <a:ea typeface="Open Sans"/>
                  <a:cs typeface="Open Sans"/>
                  <a:sym typeface="Open Sans"/>
                </a:rPr>
                <a:t>               	13 VIRTUAL COLLABORATIVE PROBLEM -SOLVING SKILLS LESSONS</a:t>
              </a:r>
              <a:endParaRPr>
                <a:latin typeface="Open Sans"/>
                <a:ea typeface="Open Sans"/>
                <a:cs typeface="Open Sans"/>
                <a:sym typeface="Open Sans"/>
              </a:endParaRPr>
            </a:p>
            <a:p>
              <a:pPr indent="-57150" lvl="1" marL="57150" marR="0" rtl="0" algn="l">
                <a:lnSpc>
                  <a:spcPct val="90000"/>
                </a:lnSpc>
                <a:spcBef>
                  <a:spcPts val="210"/>
                </a:spcBef>
                <a:spcAft>
                  <a:spcPts val="0"/>
                </a:spcAft>
                <a:buClr>
                  <a:srgbClr val="878787"/>
                </a:buClr>
                <a:buSzPts val="600"/>
                <a:buFont typeface="Arial"/>
                <a:buNone/>
              </a:pPr>
              <a:r>
                <a:rPr b="1" i="0" lang="en-US" sz="600" u="none" cap="none" strike="noStrike">
                  <a:solidFill>
                    <a:srgbClr val="878787"/>
                  </a:solidFill>
                  <a:latin typeface="Open Sans"/>
                  <a:ea typeface="Open Sans"/>
                  <a:cs typeface="Open Sans"/>
                  <a:sym typeface="Open Sans"/>
                </a:rPr>
                <a:t>		         6 INDIVIDUALIZED </a:t>
              </a:r>
              <a:r>
                <a:rPr b="1" i="0" lang="en-US" sz="600" u="none" cap="none" strike="noStrike">
                  <a:solidFill>
                    <a:schemeClr val="dk1"/>
                  </a:solidFill>
                  <a:latin typeface="Open Sans"/>
                  <a:ea typeface="Open Sans"/>
                  <a:cs typeface="Open Sans"/>
                  <a:sym typeface="Open Sans"/>
                </a:rPr>
                <a:t>IN PERSON</a:t>
              </a:r>
              <a:r>
                <a:rPr b="1" i="0" lang="en-US" sz="600" u="none" cap="none" strike="noStrike">
                  <a:solidFill>
                    <a:srgbClr val="878787"/>
                  </a:solidFill>
                  <a:latin typeface="Open Sans"/>
                  <a:ea typeface="Open Sans"/>
                  <a:cs typeface="Open Sans"/>
                  <a:sym typeface="Open Sans"/>
                </a:rPr>
                <a:t> COACHING SESSIONS</a:t>
              </a:r>
              <a:endParaRPr>
                <a:latin typeface="Open Sans"/>
                <a:ea typeface="Open Sans"/>
                <a:cs typeface="Open Sans"/>
                <a:sym typeface="Open Sans"/>
              </a:endParaRPr>
            </a:p>
          </p:txBody>
        </p:sp>
        <p:sp>
          <p:nvSpPr>
            <p:cNvPr id="208" name="Google Shape;208;g15971466338_0_450"/>
            <p:cNvSpPr/>
            <p:nvPr/>
          </p:nvSpPr>
          <p:spPr>
            <a:xfrm>
              <a:off x="3481422" y="531354"/>
              <a:ext cx="349200" cy="349200"/>
            </a:xfrm>
            <a:prstGeom prst="ellipse">
              <a:avLst/>
            </a:prstGeom>
            <a:gradFill>
              <a:gsLst>
                <a:gs pos="0">
                  <a:srgbClr val="FFFFFF"/>
                </a:gs>
                <a:gs pos="80000">
                  <a:srgbClr val="B3E681"/>
                </a:gs>
                <a:gs pos="100000">
                  <a:srgbClr val="B5E97F"/>
                </a:gs>
              </a:gsLst>
              <a:lin ang="16200038" scaled="0"/>
            </a:gradFill>
            <a:ln>
              <a:noFill/>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209" name="Google Shape;209;g15971466338_0_450"/>
            <p:cNvSpPr/>
            <p:nvPr/>
          </p:nvSpPr>
          <p:spPr>
            <a:xfrm>
              <a:off x="2762416" y="323933"/>
              <a:ext cx="3076800" cy="309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210" name="Google Shape;210;g15971466338_0_450"/>
            <p:cNvSpPr txBox="1"/>
            <p:nvPr/>
          </p:nvSpPr>
          <p:spPr>
            <a:xfrm>
              <a:off x="2762416" y="323933"/>
              <a:ext cx="3076800" cy="3098100"/>
            </a:xfrm>
            <a:prstGeom prst="rect">
              <a:avLst/>
            </a:prstGeom>
            <a:noFill/>
            <a:ln>
              <a:noFill/>
            </a:ln>
          </p:spPr>
          <p:txBody>
            <a:bodyPr anchorCtr="0" anchor="t" bIns="0" lIns="185075" spcFirstLastPara="1" rIns="0" wrap="square" tIns="0">
              <a:noAutofit/>
            </a:bodyPr>
            <a:lstStyle/>
            <a:p>
              <a:pPr indent="0" lvl="0" marL="0" marR="0" rtl="0" algn="l">
                <a:lnSpc>
                  <a:spcPct val="90000"/>
                </a:lnSpc>
                <a:spcBef>
                  <a:spcPts val="0"/>
                </a:spcBef>
                <a:spcAft>
                  <a:spcPts val="0"/>
                </a:spcAft>
                <a:buClr>
                  <a:srgbClr val="343434"/>
                </a:buClr>
                <a:buSzPts val="1000"/>
                <a:buFont typeface="Arial"/>
                <a:buNone/>
              </a:pPr>
              <a:r>
                <a:rPr b="1" lang="en-US" sz="1000">
                  <a:solidFill>
                    <a:srgbClr val="343434"/>
                  </a:solidFill>
                  <a:latin typeface="Open Sans"/>
                  <a:ea typeface="Open Sans"/>
                  <a:cs typeface="Open Sans"/>
                  <a:sym typeface="Open Sans"/>
                </a:rPr>
                <a:t>PERSONAL AND OPERATIONAL TRANSFORMATION</a:t>
              </a:r>
              <a:endParaRPr b="1" sz="1200">
                <a:solidFill>
                  <a:srgbClr val="343434"/>
                </a:solidFill>
                <a:latin typeface="Open Sans"/>
                <a:ea typeface="Open Sans"/>
                <a:cs typeface="Open Sans"/>
                <a:sym typeface="Open Sans"/>
              </a:endParaRPr>
            </a:p>
            <a:p>
              <a:pPr indent="0" lvl="0" marL="0" marR="0" rtl="0" algn="l">
                <a:lnSpc>
                  <a:spcPct val="90000"/>
                </a:lnSpc>
                <a:spcBef>
                  <a:spcPts val="350"/>
                </a:spcBef>
                <a:spcAft>
                  <a:spcPts val="0"/>
                </a:spcAft>
                <a:buClr>
                  <a:srgbClr val="878787"/>
                </a:buClr>
                <a:buSzPts val="600"/>
                <a:buFont typeface="Arial"/>
                <a:buNone/>
              </a:pPr>
              <a:r>
                <a:rPr b="1" lang="en-US" sz="600">
                  <a:solidFill>
                    <a:srgbClr val="878787"/>
                  </a:solidFill>
                  <a:latin typeface="Open Sans"/>
                  <a:ea typeface="Open Sans"/>
                  <a:cs typeface="Open Sans"/>
                  <a:sym typeface="Open Sans"/>
                </a:rPr>
                <a:t>3 MONTH TRANSFORMATION CHALLENGE IMPACT PERIOD</a:t>
              </a:r>
              <a:r>
                <a:rPr b="1" lang="en-US" sz="1000">
                  <a:solidFill>
                    <a:srgbClr val="00A1DF"/>
                  </a:solidFill>
                  <a:latin typeface="Open Sans"/>
                  <a:ea typeface="Open Sans"/>
                  <a:cs typeface="Open Sans"/>
                  <a:sym typeface="Open Sans"/>
                </a:rPr>
                <a:t> </a:t>
              </a:r>
              <a:endParaRPr>
                <a:latin typeface="Open Sans"/>
                <a:ea typeface="Open Sans"/>
                <a:cs typeface="Open Sans"/>
                <a:sym typeface="Open Sans"/>
              </a:endParaRPr>
            </a:p>
            <a:p>
              <a:pPr indent="0" lvl="0" marL="0" marR="0" rtl="0" algn="l">
                <a:lnSpc>
                  <a:spcPct val="90000"/>
                </a:lnSpc>
                <a:spcBef>
                  <a:spcPts val="350"/>
                </a:spcBef>
                <a:spcAft>
                  <a:spcPts val="0"/>
                </a:spcAft>
                <a:buClr>
                  <a:srgbClr val="343434"/>
                </a:buClr>
                <a:buSzPts val="1600"/>
                <a:buFont typeface="Arial"/>
                <a:buNone/>
              </a:pPr>
              <a:r>
                <a:rPr b="1" lang="en-US" sz="1600">
                  <a:solidFill>
                    <a:srgbClr val="343434"/>
                  </a:solidFill>
                  <a:latin typeface="Open Sans"/>
                  <a:ea typeface="Open Sans"/>
                  <a:cs typeface="Open Sans"/>
                  <a:sym typeface="Open Sans"/>
                </a:rPr>
                <a:t>    </a:t>
              </a:r>
              <a:endParaRPr>
                <a:latin typeface="Open Sans"/>
                <a:ea typeface="Open Sans"/>
                <a:cs typeface="Open Sans"/>
                <a:sym typeface="Open Sans"/>
              </a:endParaRPr>
            </a:p>
          </p:txBody>
        </p:sp>
      </p:grpSp>
      <p:sp>
        <p:nvSpPr>
          <p:cNvPr id="211" name="Google Shape;211;g15971466338_0_450"/>
          <p:cNvSpPr txBox="1"/>
          <p:nvPr/>
        </p:nvSpPr>
        <p:spPr>
          <a:xfrm>
            <a:off x="8665762" y="848964"/>
            <a:ext cx="2944500" cy="2031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dk1"/>
                </a:solidFill>
                <a:latin typeface="Open Sans"/>
                <a:ea typeface="Open Sans"/>
                <a:cs typeface="Open Sans"/>
                <a:sym typeface="Open Sans"/>
              </a:rPr>
              <a:t>Step 2.0 is an innovative </a:t>
            </a:r>
            <a:r>
              <a:rPr i="1" lang="en-US" sz="1800">
                <a:solidFill>
                  <a:schemeClr val="accent1"/>
                </a:solidFill>
                <a:latin typeface="Open Sans"/>
                <a:ea typeface="Open Sans"/>
                <a:cs typeface="Open Sans"/>
                <a:sym typeface="Open Sans"/>
              </a:rPr>
              <a:t>change management process </a:t>
            </a:r>
            <a:r>
              <a:rPr i="1" lang="en-US" sz="1800">
                <a:solidFill>
                  <a:schemeClr val="dk1"/>
                </a:solidFill>
                <a:latin typeface="Open Sans"/>
                <a:ea typeface="Open Sans"/>
                <a:cs typeface="Open Sans"/>
                <a:sym typeface="Open Sans"/>
              </a:rPr>
              <a:t>embedded in a 21</a:t>
            </a:r>
            <a:r>
              <a:rPr baseline="30000" i="1" lang="en-US" sz="1800">
                <a:solidFill>
                  <a:schemeClr val="dk1"/>
                </a:solidFill>
                <a:latin typeface="Open Sans"/>
                <a:ea typeface="Open Sans"/>
                <a:cs typeface="Open Sans"/>
                <a:sym typeface="Open Sans"/>
              </a:rPr>
              <a:t>st</a:t>
            </a:r>
            <a:r>
              <a:rPr i="1" lang="en-US" sz="1800">
                <a:solidFill>
                  <a:schemeClr val="dk1"/>
                </a:solidFill>
                <a:latin typeface="Open Sans"/>
                <a:ea typeface="Open Sans"/>
                <a:cs typeface="Open Sans"/>
                <a:sym typeface="Open Sans"/>
              </a:rPr>
              <a:t> century “team-based” </a:t>
            </a:r>
            <a:r>
              <a:rPr i="1" lang="en-US" sz="1800">
                <a:solidFill>
                  <a:schemeClr val="accent1"/>
                </a:solidFill>
                <a:latin typeface="Open Sans"/>
                <a:ea typeface="Open Sans"/>
                <a:cs typeface="Open Sans"/>
                <a:sym typeface="Open Sans"/>
              </a:rPr>
              <a:t>leadership development program </a:t>
            </a:r>
            <a:r>
              <a:rPr i="1" lang="en-US" sz="1800">
                <a:solidFill>
                  <a:schemeClr val="dk1"/>
                </a:solidFill>
                <a:latin typeface="Open Sans"/>
                <a:ea typeface="Open Sans"/>
                <a:cs typeface="Open Sans"/>
                <a:sym typeface="Open Sans"/>
              </a:rPr>
              <a:t>designed to solve 21</a:t>
            </a:r>
            <a:r>
              <a:rPr baseline="30000" i="1" lang="en-US" sz="1800">
                <a:solidFill>
                  <a:schemeClr val="dk1"/>
                </a:solidFill>
                <a:latin typeface="Open Sans"/>
                <a:ea typeface="Open Sans"/>
                <a:cs typeface="Open Sans"/>
                <a:sym typeface="Open Sans"/>
              </a:rPr>
              <a:t>st</a:t>
            </a:r>
            <a:r>
              <a:rPr i="1" lang="en-US" sz="1800">
                <a:solidFill>
                  <a:schemeClr val="dk1"/>
                </a:solidFill>
                <a:latin typeface="Open Sans"/>
                <a:ea typeface="Open Sans"/>
                <a:cs typeface="Open Sans"/>
                <a:sym typeface="Open Sans"/>
              </a:rPr>
              <a:t> century challenges.</a:t>
            </a:r>
            <a:endParaRPr sz="1800">
              <a:solidFill>
                <a:schemeClr val="dk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15971466338_0_495"/>
          <p:cNvSpPr txBox="1"/>
          <p:nvPr>
            <p:ph idx="12" type="sldNum"/>
          </p:nvPr>
        </p:nvSpPr>
        <p:spPr>
          <a:xfrm>
            <a:off x="9191625" y="6269123"/>
            <a:ext cx="27432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17" name="Google Shape;217;g15971466338_0_495"/>
          <p:cNvSpPr txBox="1"/>
          <p:nvPr/>
        </p:nvSpPr>
        <p:spPr>
          <a:xfrm>
            <a:off x="408103" y="688251"/>
            <a:ext cx="11520900" cy="53751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i="1" lang="en-US" sz="1800" u="sng">
                <a:solidFill>
                  <a:schemeClr val="dk1"/>
                </a:solidFill>
                <a:latin typeface="Open Sans"/>
                <a:ea typeface="Open Sans"/>
                <a:cs typeface="Open Sans"/>
                <a:sym typeface="Open Sans"/>
              </a:rPr>
              <a:t>These organisations contributed their time, guidance and curriculum during the development of STEP 2.0</a:t>
            </a:r>
            <a:endParaRPr b="1" i="1" sz="1800" u="sng">
              <a:solidFill>
                <a:schemeClr val="dk1"/>
              </a:solidFill>
              <a:latin typeface="Open Sans"/>
              <a:ea typeface="Open Sans"/>
              <a:cs typeface="Open Sans"/>
              <a:sym typeface="Open Sans"/>
            </a:endParaRPr>
          </a:p>
          <a:p>
            <a:pPr indent="0" lvl="0" marL="0" marR="0" rtl="0" algn="l">
              <a:lnSpc>
                <a:spcPct val="115000"/>
              </a:lnSpc>
              <a:spcBef>
                <a:spcPts val="300"/>
              </a:spcBef>
              <a:spcAft>
                <a:spcPts val="0"/>
              </a:spcAft>
              <a:buNone/>
            </a:pPr>
            <a:r>
              <a:rPr b="1" i="1" lang="en-US" sz="1200">
                <a:solidFill>
                  <a:schemeClr val="accent2"/>
                </a:solidFill>
                <a:latin typeface="Open Sans"/>
                <a:ea typeface="Open Sans"/>
                <a:cs typeface="Open Sans"/>
                <a:sym typeface="Open Sans"/>
              </a:rPr>
              <a:t>If you are building a collaborative, team-based problem-solving leadership program </a:t>
            </a:r>
            <a:r>
              <a:rPr b="1" i="1" lang="en-US" sz="1200" u="none" cap="none" strike="noStrike">
                <a:solidFill>
                  <a:srgbClr val="ED7D31"/>
                </a:solidFill>
                <a:latin typeface="Open Sans"/>
                <a:ea typeface="Open Sans"/>
                <a:cs typeface="Open Sans"/>
                <a:sym typeface="Open Sans"/>
              </a:rPr>
              <a:t>to solve operational challenges that have defied resolution in the past and a program whose inputs are expected to be from multiple, diverse sources and voices, it is best to assemble a powerful coalition of contributors!</a:t>
            </a:r>
            <a:endParaRPr>
              <a:latin typeface="Open Sans"/>
              <a:ea typeface="Open Sans"/>
              <a:cs typeface="Open Sans"/>
              <a:sym typeface="Open Sans"/>
            </a:endParaRPr>
          </a:p>
          <a:p>
            <a:pPr indent="0" lvl="0" marL="0" marR="0" rtl="0" algn="l">
              <a:lnSpc>
                <a:spcPct val="115000"/>
              </a:lnSpc>
              <a:spcBef>
                <a:spcPts val="300"/>
              </a:spcBef>
              <a:spcAft>
                <a:spcPts val="0"/>
              </a:spcAft>
              <a:buNone/>
            </a:pPr>
            <a:r>
              <a:t/>
            </a:r>
            <a:endParaRPr b="1" i="1" sz="1200">
              <a:solidFill>
                <a:schemeClr val="accent2"/>
              </a:solidFill>
              <a:latin typeface="Open Sans"/>
              <a:ea typeface="Open Sans"/>
              <a:cs typeface="Open Sans"/>
              <a:sym typeface="Open Sans"/>
            </a:endParaRPr>
          </a:p>
          <a:p>
            <a:pPr indent="0" lvl="0" marL="0" marR="0" rtl="0" algn="l">
              <a:lnSpc>
                <a:spcPct val="115000"/>
              </a:lnSpc>
              <a:spcBef>
                <a:spcPts val="300"/>
              </a:spcBef>
              <a:spcAft>
                <a:spcPts val="0"/>
              </a:spcAft>
              <a:buNone/>
            </a:pPr>
            <a:r>
              <a:rPr b="1" lang="en-US" sz="1600">
                <a:solidFill>
                  <a:schemeClr val="dk1"/>
                </a:solidFill>
                <a:latin typeface="Open Sans"/>
                <a:ea typeface="Open Sans"/>
                <a:cs typeface="Open Sans"/>
                <a:sym typeface="Open Sans"/>
              </a:rPr>
              <a:t>Gavi, the Vaccine Alliance</a:t>
            </a:r>
            <a:endParaRPr>
              <a:latin typeface="Open Sans"/>
              <a:ea typeface="Open Sans"/>
              <a:cs typeface="Open Sans"/>
              <a:sym typeface="Open Sans"/>
            </a:endParaRPr>
          </a:p>
          <a:p>
            <a:pPr indent="0" lvl="0" marL="0" marR="0" rtl="0" algn="l">
              <a:lnSpc>
                <a:spcPct val="115000"/>
              </a:lnSpc>
              <a:spcBef>
                <a:spcPts val="0"/>
              </a:spcBef>
              <a:spcAft>
                <a:spcPts val="0"/>
              </a:spcAft>
              <a:buNone/>
            </a:pPr>
            <a:r>
              <a:rPr b="1" lang="en-US" sz="1600">
                <a:solidFill>
                  <a:schemeClr val="dk1"/>
                </a:solidFill>
                <a:latin typeface="Open Sans"/>
                <a:ea typeface="Open Sans"/>
                <a:cs typeface="Open Sans"/>
                <a:sym typeface="Open Sans"/>
              </a:rPr>
              <a:t>USAID</a:t>
            </a:r>
            <a:endParaRPr>
              <a:latin typeface="Open Sans"/>
              <a:ea typeface="Open Sans"/>
              <a:cs typeface="Open Sans"/>
              <a:sym typeface="Open Sans"/>
            </a:endParaRPr>
          </a:p>
          <a:p>
            <a:pPr indent="0" lvl="0" marL="0" marR="0" rtl="0" algn="l">
              <a:lnSpc>
                <a:spcPct val="115000"/>
              </a:lnSpc>
              <a:spcBef>
                <a:spcPts val="0"/>
              </a:spcBef>
              <a:spcAft>
                <a:spcPts val="0"/>
              </a:spcAft>
              <a:buNone/>
            </a:pPr>
            <a:r>
              <a:rPr b="1" lang="en-US" sz="1600">
                <a:solidFill>
                  <a:schemeClr val="dk1"/>
                </a:solidFill>
                <a:latin typeface="Open Sans"/>
                <a:ea typeface="Open Sans"/>
                <a:cs typeface="Open Sans"/>
                <a:sym typeface="Open Sans"/>
              </a:rPr>
              <a:t>The Global Fund to Fight AIDS, </a:t>
            </a:r>
            <a:r>
              <a:rPr b="1" lang="en-US" sz="1600">
                <a:solidFill>
                  <a:schemeClr val="dk1"/>
                </a:solidFill>
                <a:latin typeface="Open Sans"/>
                <a:ea typeface="Open Sans"/>
                <a:cs typeface="Open Sans"/>
                <a:sym typeface="Open Sans"/>
              </a:rPr>
              <a:t>Tuberculosis</a:t>
            </a:r>
            <a:r>
              <a:rPr b="1" lang="en-US" sz="1600">
                <a:solidFill>
                  <a:schemeClr val="dk1"/>
                </a:solidFill>
                <a:latin typeface="Open Sans"/>
                <a:ea typeface="Open Sans"/>
                <a:cs typeface="Open Sans"/>
                <a:sym typeface="Open Sans"/>
              </a:rPr>
              <a:t> and Malaria</a:t>
            </a:r>
            <a:endParaRPr>
              <a:latin typeface="Open Sans"/>
              <a:ea typeface="Open Sans"/>
              <a:cs typeface="Open Sans"/>
              <a:sym typeface="Open Sans"/>
            </a:endParaRPr>
          </a:p>
          <a:p>
            <a:pPr indent="0" lvl="0" marL="0" marR="0" rtl="0" algn="l">
              <a:lnSpc>
                <a:spcPct val="115000"/>
              </a:lnSpc>
              <a:spcBef>
                <a:spcPts val="0"/>
              </a:spcBef>
              <a:spcAft>
                <a:spcPts val="0"/>
              </a:spcAft>
              <a:buNone/>
            </a:pPr>
            <a:r>
              <a:rPr b="1" lang="en-US" sz="1600">
                <a:solidFill>
                  <a:schemeClr val="dk1"/>
                </a:solidFill>
                <a:latin typeface="Open Sans"/>
                <a:ea typeface="Open Sans"/>
                <a:cs typeface="Open Sans"/>
                <a:sym typeface="Open Sans"/>
              </a:rPr>
              <a:t>UNICEF </a:t>
            </a:r>
            <a:endParaRPr>
              <a:latin typeface="Open Sans"/>
              <a:ea typeface="Open Sans"/>
              <a:cs typeface="Open Sans"/>
              <a:sym typeface="Open Sans"/>
            </a:endParaRPr>
          </a:p>
          <a:p>
            <a:pPr indent="0" lvl="0" marL="0" marR="0" rtl="0" algn="l">
              <a:lnSpc>
                <a:spcPct val="115000"/>
              </a:lnSpc>
              <a:spcBef>
                <a:spcPts val="0"/>
              </a:spcBef>
              <a:spcAft>
                <a:spcPts val="0"/>
              </a:spcAft>
              <a:buNone/>
            </a:pPr>
            <a:r>
              <a:rPr b="1" lang="en-US" sz="1600">
                <a:solidFill>
                  <a:schemeClr val="dk1"/>
                </a:solidFill>
                <a:latin typeface="Open Sans"/>
                <a:ea typeface="Open Sans"/>
                <a:cs typeface="Open Sans"/>
                <a:sym typeface="Open Sans"/>
              </a:rPr>
              <a:t>WHO</a:t>
            </a:r>
            <a:endParaRPr>
              <a:latin typeface="Open Sans"/>
              <a:ea typeface="Open Sans"/>
              <a:cs typeface="Open Sans"/>
              <a:sym typeface="Open Sans"/>
            </a:endParaRPr>
          </a:p>
          <a:p>
            <a:pPr indent="0" lvl="0" marL="0" marR="0" rtl="0" algn="l">
              <a:lnSpc>
                <a:spcPct val="115000"/>
              </a:lnSpc>
              <a:spcBef>
                <a:spcPts val="0"/>
              </a:spcBef>
              <a:spcAft>
                <a:spcPts val="0"/>
              </a:spcAft>
              <a:buNone/>
            </a:pPr>
            <a:r>
              <a:rPr b="1" lang="en-US" sz="1600">
                <a:solidFill>
                  <a:schemeClr val="dk1"/>
                </a:solidFill>
                <a:latin typeface="Open Sans"/>
                <a:ea typeface="Open Sans"/>
                <a:cs typeface="Open Sans"/>
                <a:sym typeface="Open Sans"/>
              </a:rPr>
              <a:t>The People that Deliver</a:t>
            </a:r>
            <a:r>
              <a:rPr b="1" lang="en-US" sz="1600">
                <a:solidFill>
                  <a:schemeClr val="dk1"/>
                </a:solidFill>
                <a:latin typeface="Open Sans"/>
                <a:ea typeface="Open Sans"/>
                <a:cs typeface="Open Sans"/>
                <a:sym typeface="Open Sans"/>
              </a:rPr>
              <a:t> (PtD)</a:t>
            </a:r>
            <a:endParaRPr>
              <a:latin typeface="Open Sans"/>
              <a:ea typeface="Open Sans"/>
              <a:cs typeface="Open Sans"/>
              <a:sym typeface="Open Sans"/>
            </a:endParaRPr>
          </a:p>
          <a:p>
            <a:pPr indent="0" lvl="0" marL="0" marR="0" rtl="0" algn="l">
              <a:lnSpc>
                <a:spcPct val="115000"/>
              </a:lnSpc>
              <a:spcBef>
                <a:spcPts val="0"/>
              </a:spcBef>
              <a:spcAft>
                <a:spcPts val="0"/>
              </a:spcAft>
              <a:buNone/>
            </a:pPr>
            <a:r>
              <a:rPr b="1" lang="en-US" sz="1600">
                <a:solidFill>
                  <a:schemeClr val="dk1"/>
                </a:solidFill>
                <a:latin typeface="Open Sans"/>
                <a:ea typeface="Open Sans"/>
                <a:cs typeface="Open Sans"/>
                <a:sym typeface="Open Sans"/>
              </a:rPr>
              <a:t>PATH</a:t>
            </a:r>
            <a:endParaRPr>
              <a:latin typeface="Open Sans"/>
              <a:ea typeface="Open Sans"/>
              <a:cs typeface="Open Sans"/>
              <a:sym typeface="Open Sans"/>
            </a:endParaRPr>
          </a:p>
          <a:p>
            <a:pPr indent="0" lvl="0" marL="0" marR="0" rtl="0" algn="l">
              <a:lnSpc>
                <a:spcPct val="115000"/>
              </a:lnSpc>
              <a:spcBef>
                <a:spcPts val="0"/>
              </a:spcBef>
              <a:spcAft>
                <a:spcPts val="0"/>
              </a:spcAft>
              <a:buNone/>
            </a:pPr>
            <a:r>
              <a:rPr b="1" lang="en-US" sz="1600">
                <a:solidFill>
                  <a:schemeClr val="dk1"/>
                </a:solidFill>
                <a:latin typeface="Open Sans"/>
                <a:ea typeface="Open Sans"/>
                <a:cs typeface="Open Sans"/>
                <a:sym typeface="Open Sans"/>
              </a:rPr>
              <a:t>Villagereach</a:t>
            </a:r>
            <a:endParaRPr>
              <a:latin typeface="Open Sans"/>
              <a:ea typeface="Open Sans"/>
              <a:cs typeface="Open Sans"/>
              <a:sym typeface="Open Sans"/>
            </a:endParaRPr>
          </a:p>
          <a:p>
            <a:pPr indent="0" lvl="0" marL="0" marR="0" rtl="0" algn="l">
              <a:lnSpc>
                <a:spcPct val="115000"/>
              </a:lnSpc>
              <a:spcBef>
                <a:spcPts val="0"/>
              </a:spcBef>
              <a:spcAft>
                <a:spcPts val="0"/>
              </a:spcAft>
              <a:buNone/>
            </a:pPr>
            <a:r>
              <a:rPr b="1" lang="en-US" sz="1600">
                <a:solidFill>
                  <a:schemeClr val="dk1"/>
                </a:solidFill>
                <a:latin typeface="Open Sans"/>
                <a:ea typeface="Open Sans"/>
                <a:cs typeface="Open Sans"/>
                <a:sym typeface="Open Sans"/>
              </a:rPr>
              <a:t>Sabin Vaccine Institute</a:t>
            </a:r>
            <a:endParaRPr>
              <a:latin typeface="Open Sans"/>
              <a:ea typeface="Open Sans"/>
              <a:cs typeface="Open Sans"/>
              <a:sym typeface="Open Sans"/>
            </a:endParaRPr>
          </a:p>
          <a:p>
            <a:pPr indent="0" lvl="0" marL="0" marR="0" rtl="0" algn="l">
              <a:lnSpc>
                <a:spcPct val="115000"/>
              </a:lnSpc>
              <a:spcBef>
                <a:spcPts val="0"/>
              </a:spcBef>
              <a:spcAft>
                <a:spcPts val="0"/>
              </a:spcAft>
              <a:buNone/>
            </a:pPr>
            <a:r>
              <a:rPr b="1" lang="en-US" sz="1600">
                <a:solidFill>
                  <a:schemeClr val="dk1"/>
                </a:solidFill>
                <a:latin typeface="Open Sans"/>
                <a:ea typeface="Open Sans"/>
                <a:cs typeface="Open Sans"/>
                <a:sym typeface="Open Sans"/>
              </a:rPr>
              <a:t>Africa Resource Centre</a:t>
            </a:r>
            <a:endParaRPr>
              <a:latin typeface="Open Sans"/>
              <a:ea typeface="Open Sans"/>
              <a:cs typeface="Open Sans"/>
              <a:sym typeface="Open Sans"/>
            </a:endParaRPr>
          </a:p>
          <a:p>
            <a:pPr indent="0" lvl="0" marL="0" marR="0" rtl="0" algn="l">
              <a:lnSpc>
                <a:spcPct val="115000"/>
              </a:lnSpc>
              <a:spcBef>
                <a:spcPts val="0"/>
              </a:spcBef>
              <a:spcAft>
                <a:spcPts val="0"/>
              </a:spcAft>
              <a:buNone/>
            </a:pPr>
            <a:r>
              <a:rPr b="1" lang="en-US" sz="1600">
                <a:solidFill>
                  <a:schemeClr val="dk1"/>
                </a:solidFill>
                <a:latin typeface="Open Sans"/>
                <a:ea typeface="Open Sans"/>
                <a:cs typeface="Open Sans"/>
                <a:sym typeface="Open Sans"/>
              </a:rPr>
              <a:t>The University of Global Health Equity</a:t>
            </a:r>
            <a:endParaRPr>
              <a:latin typeface="Open Sans"/>
              <a:ea typeface="Open Sans"/>
              <a:cs typeface="Open Sans"/>
              <a:sym typeface="Open Sans"/>
            </a:endParaRPr>
          </a:p>
          <a:p>
            <a:pPr indent="0" lvl="0" marL="0" marR="0" rtl="0" algn="l">
              <a:lnSpc>
                <a:spcPct val="115000"/>
              </a:lnSpc>
              <a:spcBef>
                <a:spcPts val="0"/>
              </a:spcBef>
              <a:spcAft>
                <a:spcPts val="0"/>
              </a:spcAft>
              <a:buNone/>
            </a:pPr>
            <a:r>
              <a:rPr b="1" lang="en-US" sz="1600">
                <a:solidFill>
                  <a:schemeClr val="dk1"/>
                </a:solidFill>
                <a:latin typeface="Open Sans"/>
                <a:ea typeface="Open Sans"/>
                <a:cs typeface="Open Sans"/>
                <a:sym typeface="Open Sans"/>
              </a:rPr>
              <a:t>International Federation of Pharmaceutical Wholesalers (</a:t>
            </a:r>
            <a:r>
              <a:rPr b="1" lang="en-US" sz="1600">
                <a:solidFill>
                  <a:schemeClr val="dk1"/>
                </a:solidFill>
                <a:latin typeface="Open Sans"/>
                <a:ea typeface="Open Sans"/>
                <a:cs typeface="Open Sans"/>
                <a:sym typeface="Open Sans"/>
              </a:rPr>
              <a:t>IPFW</a:t>
            </a:r>
            <a:r>
              <a:rPr b="1" lang="en-US" sz="1600">
                <a:solidFill>
                  <a:schemeClr val="dk1"/>
                </a:solidFill>
                <a:latin typeface="Open Sans"/>
                <a:ea typeface="Open Sans"/>
                <a:cs typeface="Open Sans"/>
                <a:sym typeface="Open Sans"/>
              </a:rPr>
              <a:t>)</a:t>
            </a:r>
            <a:endParaRPr>
              <a:latin typeface="Open Sans"/>
              <a:ea typeface="Open Sans"/>
              <a:cs typeface="Open Sans"/>
              <a:sym typeface="Open Sans"/>
            </a:endParaRPr>
          </a:p>
          <a:p>
            <a:pPr indent="0" lvl="0" marL="0" marR="0" rtl="0" algn="l">
              <a:lnSpc>
                <a:spcPct val="115000"/>
              </a:lnSpc>
              <a:spcBef>
                <a:spcPts val="0"/>
              </a:spcBef>
              <a:spcAft>
                <a:spcPts val="0"/>
              </a:spcAft>
              <a:buNone/>
            </a:pPr>
            <a:r>
              <a:rPr b="1" lang="en-US" sz="1600">
                <a:solidFill>
                  <a:schemeClr val="dk1"/>
                </a:solidFill>
                <a:latin typeface="Open Sans"/>
                <a:ea typeface="Open Sans"/>
                <a:cs typeface="Open Sans"/>
                <a:sym typeface="Open Sans"/>
              </a:rPr>
              <a:t>GSK</a:t>
            </a:r>
            <a:endParaRPr>
              <a:latin typeface="Open Sans"/>
              <a:ea typeface="Open Sans"/>
              <a:cs typeface="Open Sans"/>
              <a:sym typeface="Open Sans"/>
            </a:endParaRPr>
          </a:p>
          <a:p>
            <a:pPr indent="0" lvl="0" marL="0" marR="0" rtl="0" algn="l">
              <a:lnSpc>
                <a:spcPct val="115000"/>
              </a:lnSpc>
              <a:spcBef>
                <a:spcPts val="0"/>
              </a:spcBef>
              <a:spcAft>
                <a:spcPts val="0"/>
              </a:spcAft>
              <a:buNone/>
            </a:pPr>
            <a:r>
              <a:rPr b="1" lang="en-US" sz="1600">
                <a:solidFill>
                  <a:schemeClr val="dk1"/>
                </a:solidFill>
                <a:latin typeface="Open Sans"/>
                <a:ea typeface="Open Sans"/>
                <a:cs typeface="Open Sans"/>
                <a:sym typeface="Open Sans"/>
              </a:rPr>
              <a:t>Johnson and Johnson</a:t>
            </a:r>
            <a:endParaRPr>
              <a:latin typeface="Open Sans"/>
              <a:ea typeface="Open Sans"/>
              <a:cs typeface="Open Sans"/>
              <a:sym typeface="Open Sans"/>
            </a:endParaRPr>
          </a:p>
          <a:p>
            <a:pPr indent="0" lvl="0" marL="0" marR="0" rtl="0" algn="l">
              <a:lnSpc>
                <a:spcPct val="115000"/>
              </a:lnSpc>
              <a:spcBef>
                <a:spcPts val="0"/>
              </a:spcBef>
              <a:spcAft>
                <a:spcPts val="0"/>
              </a:spcAft>
              <a:buNone/>
            </a:pPr>
            <a:r>
              <a:rPr b="1" lang="en-US" sz="1600">
                <a:solidFill>
                  <a:schemeClr val="dk1"/>
                </a:solidFill>
                <a:latin typeface="Open Sans"/>
                <a:ea typeface="Open Sans"/>
                <a:cs typeface="Open Sans"/>
                <a:sym typeface="Open Sans"/>
              </a:rPr>
              <a:t>UPS</a:t>
            </a:r>
            <a:endParaRPr>
              <a:latin typeface="Open Sans"/>
              <a:ea typeface="Open Sans"/>
              <a:cs typeface="Open Sans"/>
              <a:sym typeface="Open Sans"/>
            </a:endParaRPr>
          </a:p>
        </p:txBody>
      </p:sp>
      <p:sp>
        <p:nvSpPr>
          <p:cNvPr id="218" name="Google Shape;218;g15971466338_0_495"/>
          <p:cNvSpPr/>
          <p:nvPr/>
        </p:nvSpPr>
        <p:spPr>
          <a:xfrm>
            <a:off x="7705940" y="2494226"/>
            <a:ext cx="2152200" cy="1869600"/>
          </a:xfrm>
          <a:prstGeom prst="ellipse">
            <a:avLst/>
          </a:prstGeom>
          <a:gradFill>
            <a:gsLst>
              <a:gs pos="0">
                <a:srgbClr val="F08B54"/>
              </a:gs>
              <a:gs pos="50000">
                <a:srgbClr val="F67A26"/>
              </a:gs>
              <a:gs pos="100000">
                <a:srgbClr val="E36A18"/>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libri"/>
                <a:ea typeface="Calibri"/>
                <a:cs typeface="Calibri"/>
                <a:sym typeface="Calibri"/>
              </a:rPr>
              <a:t>Obrigado</a:t>
            </a:r>
            <a:endParaRPr/>
          </a:p>
          <a:p>
            <a:pPr indent="0" lvl="0" marL="0" marR="0" rtl="0" algn="ctr">
              <a:spcBef>
                <a:spcPts val="0"/>
              </a:spcBef>
              <a:spcAft>
                <a:spcPts val="0"/>
              </a:spcAft>
              <a:buNone/>
            </a:pPr>
            <a:r>
              <a:rPr b="1" lang="en-US" sz="2000">
                <a:solidFill>
                  <a:schemeClr val="lt1"/>
                </a:solidFill>
                <a:latin typeface="Calibri"/>
                <a:ea typeface="Calibri"/>
                <a:cs typeface="Calibri"/>
                <a:sym typeface="Calibri"/>
              </a:rPr>
              <a:t>Thank you</a:t>
            </a:r>
            <a:endParaRPr/>
          </a:p>
          <a:p>
            <a:pPr indent="0" lvl="0" marL="0" marR="0" rtl="0" algn="ctr">
              <a:spcBef>
                <a:spcPts val="0"/>
              </a:spcBef>
              <a:spcAft>
                <a:spcPts val="0"/>
              </a:spcAft>
              <a:buNone/>
            </a:pPr>
            <a:r>
              <a:rPr b="1" lang="en-US" sz="2000">
                <a:solidFill>
                  <a:schemeClr val="lt1"/>
                </a:solidFill>
                <a:latin typeface="Calibri"/>
                <a:ea typeface="Calibri"/>
                <a:cs typeface="Calibri"/>
                <a:sym typeface="Calibri"/>
              </a:rPr>
              <a:t>Merci</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2" name="Shape 222"/>
        <p:cNvGrpSpPr/>
        <p:nvPr/>
      </p:nvGrpSpPr>
      <p:grpSpPr>
        <a:xfrm>
          <a:off x="0" y="0"/>
          <a:ext cx="0" cy="0"/>
          <a:chOff x="0" y="0"/>
          <a:chExt cx="0" cy="0"/>
        </a:xfrm>
      </p:grpSpPr>
      <p:sp>
        <p:nvSpPr>
          <p:cNvPr id="223" name="Google Shape;223;p3"/>
          <p:cNvSpPr txBox="1"/>
          <p:nvPr>
            <p:ph type="title"/>
          </p:nvPr>
        </p:nvSpPr>
        <p:spPr>
          <a:xfrm>
            <a:off x="838200" y="2766213"/>
            <a:ext cx="10515600" cy="1325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153178"/>
              </a:buClr>
              <a:buSzPts val="4400"/>
              <a:buFont typeface="Calibri"/>
              <a:buNone/>
            </a:pPr>
            <a:r>
              <a:rPr lang="en-US" sz="6400">
                <a:solidFill>
                  <a:schemeClr val="lt1"/>
                </a:solidFill>
                <a:latin typeface="Open Sans"/>
                <a:ea typeface="Open Sans"/>
                <a:cs typeface="Open Sans"/>
                <a:sym typeface="Open Sans"/>
              </a:rPr>
              <a:t>Experience RDC </a:t>
            </a:r>
            <a:endParaRPr sz="6400">
              <a:solidFill>
                <a:schemeClr val="lt1"/>
              </a:solidFill>
              <a:latin typeface="Open Sans"/>
              <a:ea typeface="Open Sans"/>
              <a:cs typeface="Open Sans"/>
              <a:sym typeface="Open Sans"/>
            </a:endParaRPr>
          </a:p>
        </p:txBody>
      </p:sp>
      <p:sp>
        <p:nvSpPr>
          <p:cNvPr id="224" name="Google Shape;224;p3"/>
          <p:cNvSpPr txBox="1"/>
          <p:nvPr>
            <p:ph idx="12" type="sldNum"/>
          </p:nvPr>
        </p:nvSpPr>
        <p:spPr>
          <a:xfrm>
            <a:off x="9191625" y="6269123"/>
            <a:ext cx="27432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1578566e8b2_1_60"/>
          <p:cNvSpPr txBox="1"/>
          <p:nvPr>
            <p:ph type="title"/>
          </p:nvPr>
        </p:nvSpPr>
        <p:spPr>
          <a:xfrm>
            <a:off x="838200" y="365125"/>
            <a:ext cx="10515600" cy="1325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153178"/>
              </a:buClr>
              <a:buSzPts val="4400"/>
              <a:buFont typeface="Calibri"/>
              <a:buNone/>
            </a:pPr>
            <a:r>
              <a:rPr lang="en-US">
                <a:latin typeface="Open Sans"/>
                <a:ea typeface="Open Sans"/>
                <a:cs typeface="Open Sans"/>
                <a:sym typeface="Open Sans"/>
              </a:rPr>
              <a:t>Project Timeline</a:t>
            </a:r>
            <a:endParaRPr>
              <a:latin typeface="Open Sans"/>
              <a:ea typeface="Open Sans"/>
              <a:cs typeface="Open Sans"/>
              <a:sym typeface="Open Sans"/>
            </a:endParaRPr>
          </a:p>
        </p:txBody>
      </p:sp>
      <p:sp>
        <p:nvSpPr>
          <p:cNvPr id="230" name="Google Shape;230;g1578566e8b2_1_60"/>
          <p:cNvSpPr txBox="1"/>
          <p:nvPr>
            <p:ph idx="12" type="sldNum"/>
          </p:nvPr>
        </p:nvSpPr>
        <p:spPr>
          <a:xfrm>
            <a:off x="9191625" y="6269123"/>
            <a:ext cx="27432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231" name="Google Shape;231;g1578566e8b2_1_60"/>
          <p:cNvGraphicFramePr/>
          <p:nvPr/>
        </p:nvGraphicFramePr>
        <p:xfrm>
          <a:off x="0" y="1035775"/>
          <a:ext cx="3000000" cy="3000000"/>
        </p:xfrm>
        <a:graphic>
          <a:graphicData uri="http://schemas.openxmlformats.org/drawingml/2006/table">
            <a:tbl>
              <a:tblPr>
                <a:noFill/>
                <a:tableStyleId>{330BF0D0-6CE9-4FF5-8AB4-EA452F9C9059}</a:tableStyleId>
              </a:tblPr>
              <a:tblGrid>
                <a:gridCol w="1716025"/>
                <a:gridCol w="8716025"/>
                <a:gridCol w="1759950"/>
              </a:tblGrid>
              <a:tr h="705975">
                <a:tc>
                  <a:txBody>
                    <a:bodyPr/>
                    <a:lstStyle/>
                    <a:p>
                      <a:pPr indent="0" lvl="0" marL="0" rtl="0" algn="l">
                        <a:lnSpc>
                          <a:spcPct val="115000"/>
                        </a:lnSpc>
                        <a:spcBef>
                          <a:spcPts val="0"/>
                        </a:spcBef>
                        <a:spcAft>
                          <a:spcPts val="0"/>
                        </a:spcAft>
                        <a:buNone/>
                      </a:pPr>
                      <a:r>
                        <a:rPr b="1" lang="en-US" sz="1600">
                          <a:solidFill>
                            <a:srgbClr val="FFFFFF"/>
                          </a:solidFill>
                          <a:latin typeface="Open Sans"/>
                          <a:ea typeface="Open Sans"/>
                          <a:cs typeface="Open Sans"/>
                          <a:sym typeface="Open Sans"/>
                        </a:rPr>
                        <a:t>Phase</a:t>
                      </a:r>
                      <a:endParaRPr b="1" sz="1600">
                        <a:solidFill>
                          <a:srgbClr val="FFFFFF"/>
                        </a:solidFill>
                        <a:latin typeface="Open Sans"/>
                        <a:ea typeface="Open Sans"/>
                        <a:cs typeface="Open Sans"/>
                        <a:sym typeface="Open Sans"/>
                      </a:endParaRPr>
                    </a:p>
                  </a:txBody>
                  <a:tcPr marT="91425" marB="91425" marR="91425" marL="91425">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solidFill>
                      <a:srgbClr val="666666"/>
                    </a:solidFill>
                  </a:tcPr>
                </a:tc>
                <a:tc>
                  <a:txBody>
                    <a:bodyPr/>
                    <a:lstStyle/>
                    <a:p>
                      <a:pPr indent="0" lvl="0" marL="0" rtl="0" algn="ctr">
                        <a:lnSpc>
                          <a:spcPct val="115000"/>
                        </a:lnSpc>
                        <a:spcBef>
                          <a:spcPts val="0"/>
                        </a:spcBef>
                        <a:spcAft>
                          <a:spcPts val="0"/>
                        </a:spcAft>
                        <a:buNone/>
                      </a:pPr>
                      <a:r>
                        <a:rPr b="1" lang="en-US" sz="1600">
                          <a:solidFill>
                            <a:srgbClr val="FFFFFF"/>
                          </a:solidFill>
                          <a:latin typeface="Open Sans"/>
                          <a:ea typeface="Open Sans"/>
                          <a:cs typeface="Open Sans"/>
                          <a:sym typeface="Open Sans"/>
                        </a:rPr>
                        <a:t>Main Activities</a:t>
                      </a:r>
                      <a:endParaRPr b="1" sz="1600">
                        <a:solidFill>
                          <a:srgbClr val="FFFFFF"/>
                        </a:solidFill>
                        <a:latin typeface="Open Sans"/>
                        <a:ea typeface="Open Sans"/>
                        <a:cs typeface="Open Sans"/>
                        <a:sym typeface="Open Sans"/>
                      </a:endParaRPr>
                    </a:p>
                  </a:txBody>
                  <a:tcPr marT="91425" marB="91425" marR="91425" marL="91425">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rgbClr val="666666"/>
                    </a:solidFill>
                  </a:tcPr>
                </a:tc>
                <a:tc>
                  <a:txBody>
                    <a:bodyPr/>
                    <a:lstStyle/>
                    <a:p>
                      <a:pPr indent="0" lvl="0" marL="0" rtl="0" algn="ctr">
                        <a:lnSpc>
                          <a:spcPct val="115000"/>
                        </a:lnSpc>
                        <a:spcBef>
                          <a:spcPts val="0"/>
                        </a:spcBef>
                        <a:spcAft>
                          <a:spcPts val="0"/>
                        </a:spcAft>
                        <a:buNone/>
                      </a:pPr>
                      <a:r>
                        <a:rPr b="1" lang="en-US" sz="1600">
                          <a:solidFill>
                            <a:srgbClr val="FFFFFF"/>
                          </a:solidFill>
                          <a:latin typeface="Open Sans"/>
                          <a:ea typeface="Open Sans"/>
                          <a:cs typeface="Open Sans"/>
                          <a:sym typeface="Open Sans"/>
                        </a:rPr>
                        <a:t>Timeline</a:t>
                      </a:r>
                      <a:endParaRPr b="1" sz="1600">
                        <a:solidFill>
                          <a:srgbClr val="FFFFFF"/>
                        </a:solidFill>
                        <a:latin typeface="Open Sans"/>
                        <a:ea typeface="Open Sans"/>
                        <a:cs typeface="Open Sans"/>
                        <a:sym typeface="Open Sans"/>
                      </a:endParaRPr>
                    </a:p>
                  </a:txBody>
                  <a:tcPr marT="91425" marB="91425" marR="91425" marL="91425">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rgbClr val="666666"/>
                    </a:solidFill>
                  </a:tcPr>
                </a:tc>
              </a:tr>
              <a:tr h="1323800">
                <a:tc>
                  <a:txBody>
                    <a:bodyPr/>
                    <a:lstStyle/>
                    <a:p>
                      <a:pPr indent="0" lvl="0" marL="0" rtl="0" algn="ctr">
                        <a:lnSpc>
                          <a:spcPct val="115000"/>
                        </a:lnSpc>
                        <a:spcBef>
                          <a:spcPts val="0"/>
                        </a:spcBef>
                        <a:spcAft>
                          <a:spcPts val="0"/>
                        </a:spcAft>
                        <a:buNone/>
                      </a:pPr>
                      <a:r>
                        <a:rPr b="1" lang="en-US" sz="1000">
                          <a:solidFill>
                            <a:srgbClr val="FFFFFF"/>
                          </a:solidFill>
                          <a:latin typeface="Open Sans"/>
                          <a:ea typeface="Open Sans"/>
                          <a:cs typeface="Open Sans"/>
                          <a:sym typeface="Open Sans"/>
                        </a:rPr>
                        <a:t>Phase 1 – </a:t>
                      </a:r>
                      <a:r>
                        <a:rPr lang="en-US" sz="1000">
                          <a:solidFill>
                            <a:srgbClr val="FFFFFF"/>
                          </a:solidFill>
                          <a:latin typeface="Open Sans"/>
                          <a:ea typeface="Open Sans"/>
                          <a:cs typeface="Open Sans"/>
                          <a:sym typeface="Open Sans"/>
                        </a:rPr>
                        <a:t>Participation and Coach Selection</a:t>
                      </a:r>
                      <a:endParaRPr sz="1000">
                        <a:solidFill>
                          <a:srgbClr val="FFFFFF"/>
                        </a:solidFill>
                        <a:latin typeface="Open Sans"/>
                        <a:ea typeface="Open Sans"/>
                        <a:cs typeface="Open Sans"/>
                        <a:sym typeface="Open Sans"/>
                      </a:endParaRPr>
                    </a:p>
                  </a:txBody>
                  <a:tcPr marT="91425" marB="91425" marR="91425" marL="91425">
                    <a:lnR cap="flat" cmpd="sng" w="9525">
                      <a:solidFill>
                        <a:srgbClr val="888888"/>
                      </a:solidFill>
                      <a:prstDash val="solid"/>
                      <a:round/>
                      <a:headEnd len="sm" w="sm" type="none"/>
                      <a:tailEnd len="sm" w="sm" type="none"/>
                    </a:lnR>
                    <a:solidFill>
                      <a:srgbClr val="6FA8DC"/>
                    </a:solidFill>
                  </a:tcPr>
                </a:tc>
                <a:tc>
                  <a:txBody>
                    <a:bodyPr/>
                    <a:lstStyle/>
                    <a:p>
                      <a:pPr indent="-304800" lvl="0" marL="457200" rtl="0" algn="l">
                        <a:lnSpc>
                          <a:spcPct val="115000"/>
                        </a:lnSpc>
                        <a:spcBef>
                          <a:spcPts val="0"/>
                        </a:spcBef>
                        <a:spcAft>
                          <a:spcPts val="0"/>
                        </a:spcAft>
                        <a:buSzPts val="1200"/>
                        <a:buFont typeface="Open Sans"/>
                        <a:buChar char="●"/>
                      </a:pPr>
                      <a:r>
                        <a:rPr lang="en-US" sz="1200">
                          <a:solidFill>
                            <a:srgbClr val="4D4D4D"/>
                          </a:solidFill>
                          <a:latin typeface="Open Sans"/>
                          <a:ea typeface="Open Sans"/>
                          <a:cs typeface="Open Sans"/>
                          <a:sym typeface="Open Sans"/>
                        </a:rPr>
                        <a:t>Confirm participation selection with PNAM</a:t>
                      </a:r>
                      <a:endParaRPr sz="1200">
                        <a:solidFill>
                          <a:srgbClr val="4D4D4D"/>
                        </a:solidFill>
                        <a:latin typeface="Open Sans"/>
                        <a:ea typeface="Open Sans"/>
                        <a:cs typeface="Open Sans"/>
                        <a:sym typeface="Open Sans"/>
                      </a:endParaRPr>
                    </a:p>
                    <a:p>
                      <a:pPr indent="-304800" lvl="0" marL="457200" rtl="0" algn="l">
                        <a:lnSpc>
                          <a:spcPct val="115000"/>
                        </a:lnSpc>
                        <a:spcBef>
                          <a:spcPts val="0"/>
                        </a:spcBef>
                        <a:spcAft>
                          <a:spcPts val="0"/>
                        </a:spcAft>
                        <a:buSzPts val="1200"/>
                        <a:buFont typeface="Open Sans"/>
                        <a:buChar char="●"/>
                      </a:pPr>
                      <a:r>
                        <a:rPr lang="en-US" sz="1200">
                          <a:solidFill>
                            <a:srgbClr val="4D4D4D"/>
                          </a:solidFill>
                          <a:latin typeface="Open Sans"/>
                          <a:ea typeface="Open Sans"/>
                          <a:cs typeface="Open Sans"/>
                          <a:sym typeface="Open Sans"/>
                        </a:rPr>
                        <a:t>Establish learning contacts with STEP participations, with sign off from PNAM</a:t>
                      </a:r>
                      <a:endParaRPr sz="1200">
                        <a:solidFill>
                          <a:srgbClr val="4D4D4D"/>
                        </a:solidFill>
                        <a:latin typeface="Open Sans"/>
                        <a:ea typeface="Open Sans"/>
                        <a:cs typeface="Open Sans"/>
                        <a:sym typeface="Open Sans"/>
                      </a:endParaRPr>
                    </a:p>
                    <a:p>
                      <a:pPr indent="-304800" lvl="0" marL="457200" rtl="0" algn="l">
                        <a:lnSpc>
                          <a:spcPct val="115000"/>
                        </a:lnSpc>
                        <a:spcBef>
                          <a:spcPts val="0"/>
                        </a:spcBef>
                        <a:spcAft>
                          <a:spcPts val="0"/>
                        </a:spcAft>
                        <a:buSzPts val="1200"/>
                        <a:buFont typeface="Open Sans"/>
                        <a:buChar char="●"/>
                      </a:pPr>
                      <a:r>
                        <a:rPr lang="en-US" sz="1200">
                          <a:solidFill>
                            <a:srgbClr val="4D4D4D"/>
                          </a:solidFill>
                          <a:latin typeface="Open Sans"/>
                          <a:ea typeface="Open Sans"/>
                          <a:cs typeface="Open Sans"/>
                          <a:sym typeface="Open Sans"/>
                        </a:rPr>
                        <a:t>Identify Transformational Challenge Projects with PNAM</a:t>
                      </a:r>
                      <a:endParaRPr sz="1200">
                        <a:solidFill>
                          <a:srgbClr val="4D4D4D"/>
                        </a:solidFill>
                        <a:latin typeface="Open Sans"/>
                        <a:ea typeface="Open Sans"/>
                        <a:cs typeface="Open Sans"/>
                        <a:sym typeface="Open Sans"/>
                      </a:endParaRPr>
                    </a:p>
                    <a:p>
                      <a:pPr indent="-304800" lvl="0" marL="457200" rtl="0" algn="l">
                        <a:lnSpc>
                          <a:spcPct val="115000"/>
                        </a:lnSpc>
                        <a:spcBef>
                          <a:spcPts val="0"/>
                        </a:spcBef>
                        <a:spcAft>
                          <a:spcPts val="0"/>
                        </a:spcAft>
                        <a:buSzPts val="1200"/>
                        <a:buFont typeface="Open Sans"/>
                        <a:buChar char="●"/>
                      </a:pPr>
                      <a:r>
                        <a:rPr lang="en-US" sz="1200">
                          <a:solidFill>
                            <a:srgbClr val="4D4D4D"/>
                          </a:solidFill>
                          <a:latin typeface="Open Sans"/>
                          <a:ea typeface="Open Sans"/>
                          <a:cs typeface="Open Sans"/>
                          <a:sym typeface="Open Sans"/>
                        </a:rPr>
                        <a:t>Identify and select local / regional private sector coaches* with support from IPFW, STEP Hub, Chemonics and PNAM</a:t>
                      </a:r>
                      <a:endParaRPr sz="1200">
                        <a:solidFill>
                          <a:srgbClr val="4D4D4D"/>
                        </a:solidFill>
                        <a:latin typeface="Open Sans"/>
                        <a:ea typeface="Open Sans"/>
                        <a:cs typeface="Open Sans"/>
                        <a:sym typeface="Open Sans"/>
                      </a:endParaRPr>
                    </a:p>
                  </a:txBody>
                  <a:tcPr marT="91425" marB="91425" marR="91425" marL="91425">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lang="en-US" sz="1200">
                          <a:solidFill>
                            <a:srgbClr val="414F57"/>
                          </a:solidFill>
                          <a:latin typeface="Open Sans"/>
                          <a:ea typeface="Open Sans"/>
                          <a:cs typeface="Open Sans"/>
                          <a:sym typeface="Open Sans"/>
                        </a:rPr>
                        <a:t>1</a:t>
                      </a:r>
                      <a:r>
                        <a:rPr baseline="30000" lang="en-US" sz="1200">
                          <a:solidFill>
                            <a:srgbClr val="414F57"/>
                          </a:solidFill>
                          <a:latin typeface="Open Sans"/>
                          <a:ea typeface="Open Sans"/>
                          <a:cs typeface="Open Sans"/>
                          <a:sym typeface="Open Sans"/>
                        </a:rPr>
                        <a:t>st</a:t>
                      </a:r>
                      <a:r>
                        <a:rPr lang="en-US" sz="1200">
                          <a:solidFill>
                            <a:srgbClr val="414F57"/>
                          </a:solidFill>
                          <a:latin typeface="Open Sans"/>
                          <a:ea typeface="Open Sans"/>
                          <a:cs typeface="Open Sans"/>
                          <a:sym typeface="Open Sans"/>
                        </a:rPr>
                        <a:t> March – 30</a:t>
                      </a:r>
                      <a:r>
                        <a:rPr baseline="30000" lang="en-US" sz="1200">
                          <a:solidFill>
                            <a:srgbClr val="414F57"/>
                          </a:solidFill>
                          <a:latin typeface="Open Sans"/>
                          <a:ea typeface="Open Sans"/>
                          <a:cs typeface="Open Sans"/>
                          <a:sym typeface="Open Sans"/>
                        </a:rPr>
                        <a:t>th</a:t>
                      </a:r>
                      <a:r>
                        <a:rPr lang="en-US" sz="1200">
                          <a:solidFill>
                            <a:srgbClr val="414F57"/>
                          </a:solidFill>
                          <a:latin typeface="Open Sans"/>
                          <a:ea typeface="Open Sans"/>
                          <a:cs typeface="Open Sans"/>
                          <a:sym typeface="Open Sans"/>
                        </a:rPr>
                        <a:t> March</a:t>
                      </a:r>
                      <a:endParaRPr sz="1200">
                        <a:solidFill>
                          <a:srgbClr val="414F57"/>
                        </a:solidFill>
                        <a:latin typeface="Open Sans"/>
                        <a:ea typeface="Open Sans"/>
                        <a:cs typeface="Open Sans"/>
                        <a:sym typeface="Open Sans"/>
                      </a:endParaRPr>
                    </a:p>
                  </a:txBody>
                  <a:tcPr marT="91425" marB="91425" marR="91425" marL="91425">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chemeClr val="lt2"/>
                    </a:solidFill>
                  </a:tcPr>
                </a:tc>
              </a:tr>
              <a:tr h="1512800">
                <a:tc>
                  <a:txBody>
                    <a:bodyPr/>
                    <a:lstStyle/>
                    <a:p>
                      <a:pPr indent="0" lvl="0" marL="0" rtl="0" algn="ctr">
                        <a:lnSpc>
                          <a:spcPct val="115000"/>
                        </a:lnSpc>
                        <a:spcBef>
                          <a:spcPts val="0"/>
                        </a:spcBef>
                        <a:spcAft>
                          <a:spcPts val="0"/>
                        </a:spcAft>
                        <a:buNone/>
                      </a:pPr>
                      <a:r>
                        <a:rPr b="1" lang="en-US" sz="1000">
                          <a:solidFill>
                            <a:srgbClr val="FFFFFF"/>
                          </a:solidFill>
                          <a:latin typeface="Open Sans"/>
                          <a:ea typeface="Open Sans"/>
                          <a:cs typeface="Open Sans"/>
                          <a:sym typeface="Open Sans"/>
                        </a:rPr>
                        <a:t>Phase 2 –</a:t>
                      </a:r>
                      <a:endParaRPr b="1" sz="1000">
                        <a:solidFill>
                          <a:srgbClr val="FFFFFF"/>
                        </a:solidFill>
                        <a:latin typeface="Open Sans"/>
                        <a:ea typeface="Open Sans"/>
                        <a:cs typeface="Open Sans"/>
                        <a:sym typeface="Open Sans"/>
                      </a:endParaRPr>
                    </a:p>
                    <a:p>
                      <a:pPr indent="0" lvl="0" marL="0" rtl="0" algn="ctr">
                        <a:lnSpc>
                          <a:spcPct val="115000"/>
                        </a:lnSpc>
                        <a:spcBef>
                          <a:spcPts val="0"/>
                        </a:spcBef>
                        <a:spcAft>
                          <a:spcPts val="0"/>
                        </a:spcAft>
                        <a:buNone/>
                      </a:pPr>
                      <a:r>
                        <a:rPr lang="en-US" sz="1000">
                          <a:solidFill>
                            <a:srgbClr val="FFFFFF"/>
                          </a:solidFill>
                          <a:latin typeface="Open Sans"/>
                          <a:ea typeface="Open Sans"/>
                          <a:cs typeface="Open Sans"/>
                          <a:sym typeface="Open Sans"/>
                        </a:rPr>
                        <a:t>E-Learning platform configuration and Preparatory Module </a:t>
                      </a:r>
                      <a:r>
                        <a:rPr lang="en-US" sz="1000">
                          <a:solidFill>
                            <a:srgbClr val="FFFFFF"/>
                          </a:solidFill>
                          <a:latin typeface="Open Sans"/>
                          <a:ea typeface="Open Sans"/>
                          <a:cs typeface="Open Sans"/>
                          <a:sym typeface="Open Sans"/>
                        </a:rPr>
                        <a:t>Preparation</a:t>
                      </a:r>
                      <a:endParaRPr sz="1000">
                        <a:solidFill>
                          <a:srgbClr val="FFFFFF"/>
                        </a:solidFill>
                        <a:latin typeface="Open Sans"/>
                        <a:ea typeface="Open Sans"/>
                        <a:cs typeface="Open Sans"/>
                        <a:sym typeface="Open Sans"/>
                      </a:endParaRPr>
                    </a:p>
                  </a:txBody>
                  <a:tcPr marT="91425" marB="91425" marR="91425" marL="91425">
                    <a:lnR cap="flat" cmpd="sng" w="9525">
                      <a:solidFill>
                        <a:srgbClr val="888888"/>
                      </a:solidFill>
                      <a:prstDash val="solid"/>
                      <a:round/>
                      <a:headEnd len="sm" w="sm" type="none"/>
                      <a:tailEnd len="sm" w="sm" type="none"/>
                    </a:lnR>
                    <a:solidFill>
                      <a:srgbClr val="FF9900"/>
                    </a:solidFill>
                  </a:tcPr>
                </a:tc>
                <a:tc>
                  <a:txBody>
                    <a:bodyPr/>
                    <a:lstStyle/>
                    <a:p>
                      <a:pPr indent="-304800" lvl="0" marL="457200" rtl="0" algn="l">
                        <a:lnSpc>
                          <a:spcPct val="115000"/>
                        </a:lnSpc>
                        <a:spcBef>
                          <a:spcPts val="0"/>
                        </a:spcBef>
                        <a:spcAft>
                          <a:spcPts val="0"/>
                        </a:spcAft>
                        <a:buSzPts val="1200"/>
                        <a:buFont typeface="Open Sans"/>
                        <a:buChar char="●"/>
                      </a:pPr>
                      <a:r>
                        <a:rPr lang="en-US" sz="1200">
                          <a:solidFill>
                            <a:srgbClr val="4D4D4D"/>
                          </a:solidFill>
                          <a:latin typeface="Open Sans"/>
                          <a:ea typeface="Open Sans"/>
                          <a:cs typeface="Open Sans"/>
                          <a:sym typeface="Open Sans"/>
                        </a:rPr>
                        <a:t>Configure learning platform, upload French-translated STEP materials, ensuring that eLearning content is available to all participants</a:t>
                      </a:r>
                      <a:endParaRPr sz="1200">
                        <a:solidFill>
                          <a:srgbClr val="4D4D4D"/>
                        </a:solidFill>
                        <a:latin typeface="Open Sans"/>
                        <a:ea typeface="Open Sans"/>
                        <a:cs typeface="Open Sans"/>
                        <a:sym typeface="Open Sans"/>
                      </a:endParaRPr>
                    </a:p>
                    <a:p>
                      <a:pPr indent="-304800" lvl="0" marL="457200" rtl="0" algn="l">
                        <a:lnSpc>
                          <a:spcPct val="115000"/>
                        </a:lnSpc>
                        <a:spcBef>
                          <a:spcPts val="0"/>
                        </a:spcBef>
                        <a:spcAft>
                          <a:spcPts val="0"/>
                        </a:spcAft>
                        <a:buSzPts val="1200"/>
                        <a:buFont typeface="Open Sans"/>
                        <a:buChar char="●"/>
                      </a:pPr>
                      <a:r>
                        <a:rPr lang="en-US" sz="1200">
                          <a:solidFill>
                            <a:srgbClr val="4D4D4D"/>
                          </a:solidFill>
                          <a:latin typeface="Open Sans"/>
                          <a:ea typeface="Open Sans"/>
                          <a:cs typeface="Open Sans"/>
                          <a:sym typeface="Open Sans"/>
                        </a:rPr>
                        <a:t>Conduct a  1.5-day train-the-trainer workshop to give facilitators a hands-on crash course in delivering high impact live training</a:t>
                      </a:r>
                      <a:endParaRPr sz="1200">
                        <a:solidFill>
                          <a:srgbClr val="4D4D4D"/>
                        </a:solidFill>
                        <a:latin typeface="Open Sans"/>
                        <a:ea typeface="Open Sans"/>
                        <a:cs typeface="Open Sans"/>
                        <a:sym typeface="Open Sans"/>
                      </a:endParaRPr>
                    </a:p>
                    <a:p>
                      <a:pPr indent="-304800" lvl="0" marL="457200" rtl="0" algn="l">
                        <a:lnSpc>
                          <a:spcPct val="115000"/>
                        </a:lnSpc>
                        <a:spcBef>
                          <a:spcPts val="0"/>
                        </a:spcBef>
                        <a:spcAft>
                          <a:spcPts val="0"/>
                        </a:spcAft>
                        <a:buSzPts val="1200"/>
                        <a:buFont typeface="Open Sans"/>
                        <a:buChar char="●"/>
                      </a:pPr>
                      <a:r>
                        <a:rPr lang="en-US" sz="1200">
                          <a:solidFill>
                            <a:srgbClr val="4D4D4D"/>
                          </a:solidFill>
                          <a:latin typeface="Open Sans"/>
                          <a:ea typeface="Open Sans"/>
                          <a:cs typeface="Open Sans"/>
                          <a:sym typeface="Open Sans"/>
                        </a:rPr>
                        <a:t>Organize 0.5 day Coach Training to train on the skills needed to tactfully assist participants</a:t>
                      </a:r>
                      <a:endParaRPr sz="1200">
                        <a:solidFill>
                          <a:srgbClr val="4D4D4D"/>
                        </a:solidFill>
                        <a:latin typeface="Open Sans"/>
                        <a:ea typeface="Open Sans"/>
                        <a:cs typeface="Open Sans"/>
                        <a:sym typeface="Open Sans"/>
                      </a:endParaRPr>
                    </a:p>
                    <a:p>
                      <a:pPr indent="-304800" lvl="0" marL="457200" rtl="0" algn="l">
                        <a:lnSpc>
                          <a:spcPct val="115000"/>
                        </a:lnSpc>
                        <a:spcBef>
                          <a:spcPts val="0"/>
                        </a:spcBef>
                        <a:spcAft>
                          <a:spcPts val="0"/>
                        </a:spcAft>
                        <a:buSzPts val="1200"/>
                        <a:buFont typeface="Open Sans"/>
                        <a:buChar char="●"/>
                      </a:pPr>
                      <a:r>
                        <a:rPr lang="en-US" sz="1200">
                          <a:solidFill>
                            <a:srgbClr val="4D4D4D"/>
                          </a:solidFill>
                          <a:latin typeface="Open Sans"/>
                          <a:ea typeface="Open Sans"/>
                          <a:cs typeface="Open Sans"/>
                          <a:sym typeface="Open Sans"/>
                        </a:rPr>
                        <a:t>Introduce participants to coaches via virtual meeting</a:t>
                      </a:r>
                      <a:endParaRPr sz="1200">
                        <a:solidFill>
                          <a:srgbClr val="4D4D4D"/>
                        </a:solidFill>
                        <a:latin typeface="Open Sans"/>
                        <a:ea typeface="Open Sans"/>
                        <a:cs typeface="Open Sans"/>
                        <a:sym typeface="Open Sans"/>
                      </a:endParaRPr>
                    </a:p>
                    <a:p>
                      <a:pPr indent="-304800" lvl="0" marL="457200" rtl="0" algn="l">
                        <a:lnSpc>
                          <a:spcPct val="115000"/>
                        </a:lnSpc>
                        <a:spcBef>
                          <a:spcPts val="0"/>
                        </a:spcBef>
                        <a:spcAft>
                          <a:spcPts val="0"/>
                        </a:spcAft>
                        <a:buSzPts val="1200"/>
                        <a:buFont typeface="Open Sans"/>
                        <a:buChar char="●"/>
                      </a:pPr>
                      <a:r>
                        <a:rPr lang="en-US" sz="1200">
                          <a:solidFill>
                            <a:srgbClr val="4D4D4D"/>
                          </a:solidFill>
                          <a:latin typeface="Open Sans"/>
                          <a:ea typeface="Open Sans"/>
                          <a:cs typeface="Open Sans"/>
                          <a:sym typeface="Open Sans"/>
                        </a:rPr>
                        <a:t>Support Delegates and Coaches in completion of preparatory e-Learning materials, following up as required</a:t>
                      </a:r>
                      <a:endParaRPr sz="1200">
                        <a:solidFill>
                          <a:srgbClr val="4D4D4D"/>
                        </a:solidFill>
                        <a:latin typeface="Open Sans"/>
                        <a:ea typeface="Open Sans"/>
                        <a:cs typeface="Open Sans"/>
                        <a:sym typeface="Open Sans"/>
                      </a:endParaRPr>
                    </a:p>
                  </a:txBody>
                  <a:tcPr marT="91425" marB="91425" marR="91425" marL="91425">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lang="en-US" sz="1200">
                          <a:solidFill>
                            <a:srgbClr val="414F57"/>
                          </a:solidFill>
                          <a:latin typeface="Open Sans"/>
                          <a:ea typeface="Open Sans"/>
                          <a:cs typeface="Open Sans"/>
                          <a:sym typeface="Open Sans"/>
                        </a:rPr>
                        <a:t>9</a:t>
                      </a:r>
                      <a:r>
                        <a:rPr baseline="30000" lang="en-US" sz="1200">
                          <a:solidFill>
                            <a:srgbClr val="414F57"/>
                          </a:solidFill>
                          <a:latin typeface="Open Sans"/>
                          <a:ea typeface="Open Sans"/>
                          <a:cs typeface="Open Sans"/>
                          <a:sym typeface="Open Sans"/>
                        </a:rPr>
                        <a:t>st</a:t>
                      </a:r>
                      <a:r>
                        <a:rPr lang="en-US" sz="1200">
                          <a:solidFill>
                            <a:srgbClr val="414F57"/>
                          </a:solidFill>
                          <a:latin typeface="Open Sans"/>
                          <a:ea typeface="Open Sans"/>
                          <a:cs typeface="Open Sans"/>
                          <a:sym typeface="Open Sans"/>
                        </a:rPr>
                        <a:t> March – 12</a:t>
                      </a:r>
                      <a:r>
                        <a:rPr baseline="30000" lang="en-US" sz="1200">
                          <a:solidFill>
                            <a:srgbClr val="414F57"/>
                          </a:solidFill>
                          <a:latin typeface="Open Sans"/>
                          <a:ea typeface="Open Sans"/>
                          <a:cs typeface="Open Sans"/>
                          <a:sym typeface="Open Sans"/>
                        </a:rPr>
                        <a:t>th</a:t>
                      </a:r>
                      <a:r>
                        <a:rPr lang="en-US" sz="1200">
                          <a:solidFill>
                            <a:srgbClr val="414F57"/>
                          </a:solidFill>
                          <a:latin typeface="Open Sans"/>
                          <a:ea typeface="Open Sans"/>
                          <a:cs typeface="Open Sans"/>
                          <a:sym typeface="Open Sans"/>
                        </a:rPr>
                        <a:t> April</a:t>
                      </a:r>
                      <a:endParaRPr sz="1200">
                        <a:solidFill>
                          <a:srgbClr val="414F57"/>
                        </a:solidFill>
                        <a:latin typeface="Open Sans"/>
                        <a:ea typeface="Open Sans"/>
                        <a:cs typeface="Open Sans"/>
                        <a:sym typeface="Open Sans"/>
                      </a:endParaRPr>
                    </a:p>
                  </a:txBody>
                  <a:tcPr marT="91425" marB="91425" marR="91425" marL="91425">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chemeClr val="lt2"/>
                    </a:solidFill>
                  </a:tcPr>
                </a:tc>
              </a:tr>
              <a:tr h="882525">
                <a:tc>
                  <a:txBody>
                    <a:bodyPr/>
                    <a:lstStyle/>
                    <a:p>
                      <a:pPr indent="0" lvl="0" marL="0" rtl="0" algn="ctr">
                        <a:lnSpc>
                          <a:spcPct val="115000"/>
                        </a:lnSpc>
                        <a:spcBef>
                          <a:spcPts val="0"/>
                        </a:spcBef>
                        <a:spcAft>
                          <a:spcPts val="0"/>
                        </a:spcAft>
                        <a:buNone/>
                      </a:pPr>
                      <a:r>
                        <a:rPr b="1" lang="en-US" sz="1000">
                          <a:solidFill>
                            <a:srgbClr val="FFFFFF"/>
                          </a:solidFill>
                          <a:latin typeface="Open Sans"/>
                          <a:ea typeface="Open Sans"/>
                          <a:cs typeface="Open Sans"/>
                          <a:sym typeface="Open Sans"/>
                        </a:rPr>
                        <a:t>Phase 3  -</a:t>
                      </a:r>
                      <a:endParaRPr b="1" sz="1000">
                        <a:solidFill>
                          <a:srgbClr val="FFFFFF"/>
                        </a:solidFill>
                        <a:latin typeface="Open Sans"/>
                        <a:ea typeface="Open Sans"/>
                        <a:cs typeface="Open Sans"/>
                        <a:sym typeface="Open Sans"/>
                      </a:endParaRPr>
                    </a:p>
                    <a:p>
                      <a:pPr indent="0" lvl="0" marL="0" rtl="0" algn="ctr">
                        <a:lnSpc>
                          <a:spcPct val="115000"/>
                        </a:lnSpc>
                        <a:spcBef>
                          <a:spcPts val="0"/>
                        </a:spcBef>
                        <a:spcAft>
                          <a:spcPts val="0"/>
                        </a:spcAft>
                        <a:buNone/>
                      </a:pPr>
                      <a:r>
                        <a:rPr lang="en-US" sz="1000">
                          <a:solidFill>
                            <a:srgbClr val="FFFFFF"/>
                          </a:solidFill>
                          <a:latin typeface="Open Sans"/>
                          <a:ea typeface="Open Sans"/>
                          <a:cs typeface="Open Sans"/>
                          <a:sym typeface="Open Sans"/>
                        </a:rPr>
                        <a:t>5 Day Workshop Preparation and Execution</a:t>
                      </a:r>
                      <a:endParaRPr sz="1000">
                        <a:solidFill>
                          <a:srgbClr val="FFFFFF"/>
                        </a:solidFill>
                        <a:latin typeface="Open Sans"/>
                        <a:ea typeface="Open Sans"/>
                        <a:cs typeface="Open Sans"/>
                        <a:sym typeface="Open Sans"/>
                      </a:endParaRPr>
                    </a:p>
                  </a:txBody>
                  <a:tcPr marT="91425" marB="91425" marR="91425" marL="91425">
                    <a:lnR cap="flat" cmpd="sng" w="9525">
                      <a:solidFill>
                        <a:srgbClr val="888888"/>
                      </a:solidFill>
                      <a:prstDash val="solid"/>
                      <a:round/>
                      <a:headEnd len="sm" w="sm" type="none"/>
                      <a:tailEnd len="sm" w="sm" type="none"/>
                    </a:lnR>
                    <a:solidFill>
                      <a:srgbClr val="93C47D"/>
                    </a:solidFill>
                  </a:tcPr>
                </a:tc>
                <a:tc>
                  <a:txBody>
                    <a:bodyPr/>
                    <a:lstStyle/>
                    <a:p>
                      <a:pPr indent="-304800" lvl="0" marL="457200" rtl="0" algn="l">
                        <a:lnSpc>
                          <a:spcPct val="115000"/>
                        </a:lnSpc>
                        <a:spcBef>
                          <a:spcPts val="0"/>
                        </a:spcBef>
                        <a:spcAft>
                          <a:spcPts val="0"/>
                        </a:spcAft>
                        <a:buSzPts val="1200"/>
                        <a:buFont typeface="Open Sans"/>
                        <a:buChar char="●"/>
                      </a:pPr>
                      <a:r>
                        <a:rPr lang="en-US" sz="1200">
                          <a:solidFill>
                            <a:srgbClr val="4D4D4D"/>
                          </a:solidFill>
                          <a:latin typeface="Open Sans"/>
                          <a:ea typeface="Open Sans"/>
                          <a:cs typeface="Open Sans"/>
                          <a:sym typeface="Open Sans"/>
                        </a:rPr>
                        <a:t>Organize logistics for 5 Day Workshop</a:t>
                      </a:r>
                      <a:endParaRPr sz="1200">
                        <a:solidFill>
                          <a:srgbClr val="4D4D4D"/>
                        </a:solidFill>
                        <a:latin typeface="Open Sans"/>
                        <a:ea typeface="Open Sans"/>
                        <a:cs typeface="Open Sans"/>
                        <a:sym typeface="Open Sans"/>
                      </a:endParaRPr>
                    </a:p>
                    <a:p>
                      <a:pPr indent="-304800" lvl="0" marL="457200" rtl="0" algn="l">
                        <a:lnSpc>
                          <a:spcPct val="115000"/>
                        </a:lnSpc>
                        <a:spcBef>
                          <a:spcPts val="0"/>
                        </a:spcBef>
                        <a:spcAft>
                          <a:spcPts val="0"/>
                        </a:spcAft>
                        <a:buSzPts val="1200"/>
                        <a:buFont typeface="Open Sans"/>
                        <a:buChar char="●"/>
                      </a:pPr>
                      <a:r>
                        <a:rPr lang="en-US" sz="1200">
                          <a:solidFill>
                            <a:srgbClr val="4D4D4D"/>
                          </a:solidFill>
                          <a:latin typeface="Open Sans"/>
                          <a:ea typeface="Open Sans"/>
                          <a:cs typeface="Open Sans"/>
                          <a:sym typeface="Open Sans"/>
                        </a:rPr>
                        <a:t>Use a learner-centered approach for content delivery during 5-day workshop to maximize delegate participation</a:t>
                      </a:r>
                      <a:endParaRPr sz="1200">
                        <a:solidFill>
                          <a:srgbClr val="4D4D4D"/>
                        </a:solidFill>
                        <a:latin typeface="Open Sans"/>
                        <a:ea typeface="Open Sans"/>
                        <a:cs typeface="Open Sans"/>
                        <a:sym typeface="Open Sans"/>
                      </a:endParaRPr>
                    </a:p>
                    <a:p>
                      <a:pPr indent="-304800" lvl="0" marL="457200" rtl="0" algn="l">
                        <a:lnSpc>
                          <a:spcPct val="115000"/>
                        </a:lnSpc>
                        <a:spcBef>
                          <a:spcPts val="0"/>
                        </a:spcBef>
                        <a:spcAft>
                          <a:spcPts val="0"/>
                        </a:spcAft>
                        <a:buSzPts val="1200"/>
                        <a:buFont typeface="Open Sans"/>
                        <a:buChar char="●"/>
                      </a:pPr>
                      <a:r>
                        <a:rPr lang="en-US" sz="1200">
                          <a:solidFill>
                            <a:srgbClr val="4D4D4D"/>
                          </a:solidFill>
                          <a:latin typeface="Open Sans"/>
                          <a:ea typeface="Open Sans"/>
                          <a:cs typeface="Open Sans"/>
                          <a:sym typeface="Open Sans"/>
                        </a:rPr>
                        <a:t>Collect daily feedback from participants and delegates</a:t>
                      </a:r>
                      <a:endParaRPr sz="1200">
                        <a:solidFill>
                          <a:srgbClr val="4D4D4D"/>
                        </a:solidFill>
                        <a:latin typeface="Open Sans"/>
                        <a:ea typeface="Open Sans"/>
                        <a:cs typeface="Open Sans"/>
                        <a:sym typeface="Open Sans"/>
                      </a:endParaRPr>
                    </a:p>
                  </a:txBody>
                  <a:tcPr marT="91425" marB="91425" marR="91425" marL="91425">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baseline="30000" lang="en-US" sz="1200">
                          <a:solidFill>
                            <a:srgbClr val="414F57"/>
                          </a:solidFill>
                          <a:latin typeface="Open Sans"/>
                          <a:ea typeface="Open Sans"/>
                          <a:cs typeface="Open Sans"/>
                          <a:sym typeface="Open Sans"/>
                        </a:rPr>
                        <a:t> </a:t>
                      </a:r>
                      <a:r>
                        <a:rPr lang="en-US" sz="1200">
                          <a:solidFill>
                            <a:srgbClr val="414F57"/>
                          </a:solidFill>
                          <a:latin typeface="Open Sans"/>
                          <a:ea typeface="Open Sans"/>
                          <a:cs typeface="Open Sans"/>
                          <a:sym typeface="Open Sans"/>
                        </a:rPr>
                        <a:t> 12</a:t>
                      </a:r>
                      <a:r>
                        <a:rPr baseline="30000" lang="en-US" sz="1200">
                          <a:solidFill>
                            <a:srgbClr val="414F57"/>
                          </a:solidFill>
                          <a:latin typeface="Open Sans"/>
                          <a:ea typeface="Open Sans"/>
                          <a:cs typeface="Open Sans"/>
                          <a:sym typeface="Open Sans"/>
                        </a:rPr>
                        <a:t>th</a:t>
                      </a:r>
                      <a:r>
                        <a:rPr lang="en-US" sz="1200">
                          <a:solidFill>
                            <a:srgbClr val="414F57"/>
                          </a:solidFill>
                          <a:latin typeface="Open Sans"/>
                          <a:ea typeface="Open Sans"/>
                          <a:cs typeface="Open Sans"/>
                          <a:sym typeface="Open Sans"/>
                        </a:rPr>
                        <a:t> April – 22</a:t>
                      </a:r>
                      <a:r>
                        <a:rPr baseline="30000" lang="en-US" sz="1200">
                          <a:solidFill>
                            <a:srgbClr val="414F57"/>
                          </a:solidFill>
                          <a:latin typeface="Open Sans"/>
                          <a:ea typeface="Open Sans"/>
                          <a:cs typeface="Open Sans"/>
                          <a:sym typeface="Open Sans"/>
                        </a:rPr>
                        <a:t>nd</a:t>
                      </a:r>
                      <a:r>
                        <a:rPr lang="en-US" sz="1200">
                          <a:solidFill>
                            <a:srgbClr val="414F57"/>
                          </a:solidFill>
                          <a:latin typeface="Open Sans"/>
                          <a:ea typeface="Open Sans"/>
                          <a:cs typeface="Open Sans"/>
                          <a:sym typeface="Open Sans"/>
                        </a:rPr>
                        <a:t> May</a:t>
                      </a:r>
                      <a:endParaRPr sz="1200">
                        <a:solidFill>
                          <a:srgbClr val="414F57"/>
                        </a:solidFill>
                        <a:latin typeface="Open Sans"/>
                        <a:ea typeface="Open Sans"/>
                        <a:cs typeface="Open Sans"/>
                        <a:sym typeface="Open Sans"/>
                      </a:endParaRPr>
                    </a:p>
                  </a:txBody>
                  <a:tcPr marT="91425" marB="91425" marR="91425" marL="91425">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chemeClr val="lt2"/>
                    </a:solidFill>
                  </a:tcPr>
                </a:tc>
              </a:tr>
              <a:tr h="1173350">
                <a:tc>
                  <a:txBody>
                    <a:bodyPr/>
                    <a:lstStyle/>
                    <a:p>
                      <a:pPr indent="0" lvl="0" marL="0" rtl="0" algn="ctr">
                        <a:lnSpc>
                          <a:spcPct val="115000"/>
                        </a:lnSpc>
                        <a:spcBef>
                          <a:spcPts val="0"/>
                        </a:spcBef>
                        <a:spcAft>
                          <a:spcPts val="0"/>
                        </a:spcAft>
                        <a:buNone/>
                      </a:pPr>
                      <a:r>
                        <a:rPr lang="en-US" sz="1000">
                          <a:solidFill>
                            <a:srgbClr val="FFFFFF"/>
                          </a:solidFill>
                          <a:latin typeface="Open Sans"/>
                          <a:ea typeface="Open Sans"/>
                          <a:cs typeface="Open Sans"/>
                          <a:sym typeface="Open Sans"/>
                        </a:rPr>
                        <a:t>Phase 4 – Transformational Challenge and Certification</a:t>
                      </a:r>
                      <a:endParaRPr sz="1000">
                        <a:solidFill>
                          <a:srgbClr val="FFFFFF"/>
                        </a:solidFill>
                        <a:latin typeface="Open Sans"/>
                        <a:ea typeface="Open Sans"/>
                        <a:cs typeface="Open Sans"/>
                        <a:sym typeface="Open Sans"/>
                      </a:endParaRPr>
                    </a:p>
                  </a:txBody>
                  <a:tcPr marT="91425" marB="91425" marR="91425" marL="91425">
                    <a:lnR cap="flat" cmpd="sng" w="9525">
                      <a:solidFill>
                        <a:srgbClr val="888888"/>
                      </a:solidFill>
                      <a:prstDash val="solid"/>
                      <a:round/>
                      <a:headEnd len="sm" w="sm" type="none"/>
                      <a:tailEnd len="sm" w="sm" type="none"/>
                    </a:lnR>
                    <a:solidFill>
                      <a:srgbClr val="7F6000"/>
                    </a:solidFill>
                  </a:tcPr>
                </a:tc>
                <a:tc>
                  <a:txBody>
                    <a:bodyPr/>
                    <a:lstStyle/>
                    <a:p>
                      <a:pPr indent="-304800" lvl="0" marL="457200" rtl="0" algn="l">
                        <a:lnSpc>
                          <a:spcPct val="115000"/>
                        </a:lnSpc>
                        <a:spcBef>
                          <a:spcPts val="0"/>
                        </a:spcBef>
                        <a:spcAft>
                          <a:spcPts val="0"/>
                        </a:spcAft>
                        <a:buSzPts val="1200"/>
                        <a:buFont typeface="Open Sans"/>
                        <a:buChar char="●"/>
                      </a:pPr>
                      <a:r>
                        <a:rPr lang="en-US" sz="1200">
                          <a:solidFill>
                            <a:srgbClr val="4D4D4D"/>
                          </a:solidFill>
                          <a:latin typeface="Open Sans"/>
                          <a:ea typeface="Open Sans"/>
                          <a:cs typeface="Open Sans"/>
                          <a:sym typeface="Open Sans"/>
                        </a:rPr>
                        <a:t>Host 3 Transformational Challenge Live Check-ins: Live Kick Off, Live Mid-Point Check-in, Live-Pre Deadline Check-in (Optional)</a:t>
                      </a:r>
                      <a:endParaRPr sz="1200">
                        <a:solidFill>
                          <a:srgbClr val="4D4D4D"/>
                        </a:solidFill>
                        <a:latin typeface="Open Sans"/>
                        <a:ea typeface="Open Sans"/>
                        <a:cs typeface="Open Sans"/>
                        <a:sym typeface="Open Sans"/>
                      </a:endParaRPr>
                    </a:p>
                    <a:p>
                      <a:pPr indent="-304800" lvl="0" marL="457200" rtl="0" algn="l">
                        <a:lnSpc>
                          <a:spcPct val="115000"/>
                        </a:lnSpc>
                        <a:spcBef>
                          <a:spcPts val="0"/>
                        </a:spcBef>
                        <a:spcAft>
                          <a:spcPts val="0"/>
                        </a:spcAft>
                        <a:buSzPts val="1200"/>
                        <a:buFont typeface="Open Sans"/>
                        <a:buChar char="●"/>
                      </a:pPr>
                      <a:r>
                        <a:rPr lang="en-US" sz="1200">
                          <a:latin typeface="Open Sans"/>
                          <a:ea typeface="Open Sans"/>
                          <a:cs typeface="Open Sans"/>
                          <a:sym typeface="Open Sans"/>
                        </a:rPr>
                        <a:t>]</a:t>
                      </a:r>
                      <a:r>
                        <a:rPr lang="en-US" sz="1200">
                          <a:solidFill>
                            <a:srgbClr val="4D4D4D"/>
                          </a:solidFill>
                          <a:latin typeface="Open Sans"/>
                          <a:ea typeface="Open Sans"/>
                          <a:cs typeface="Open Sans"/>
                          <a:sym typeface="Open Sans"/>
                        </a:rPr>
                        <a:t>Organize a virtual Transformational Challenge final presentation session with delegates and coaches for </a:t>
                      </a:r>
                      <a:r>
                        <a:rPr lang="en-US" sz="1200">
                          <a:solidFill>
                            <a:srgbClr val="4D4D4D"/>
                          </a:solidFill>
                          <a:latin typeface="Open Sans"/>
                          <a:ea typeface="Open Sans"/>
                          <a:cs typeface="Open Sans"/>
                          <a:sym typeface="Open Sans"/>
                        </a:rPr>
                        <a:t>share out</a:t>
                      </a:r>
                      <a:r>
                        <a:rPr lang="en-US" sz="1200">
                          <a:solidFill>
                            <a:srgbClr val="4D4D4D"/>
                          </a:solidFill>
                          <a:latin typeface="Open Sans"/>
                          <a:ea typeface="Open Sans"/>
                          <a:cs typeface="Open Sans"/>
                          <a:sym typeface="Open Sans"/>
                        </a:rPr>
                        <a:t> of challenge findings and results</a:t>
                      </a:r>
                      <a:endParaRPr sz="1200">
                        <a:solidFill>
                          <a:srgbClr val="4D4D4D"/>
                        </a:solidFill>
                        <a:latin typeface="Open Sans"/>
                        <a:ea typeface="Open Sans"/>
                        <a:cs typeface="Open Sans"/>
                        <a:sym typeface="Open Sans"/>
                      </a:endParaRPr>
                    </a:p>
                    <a:p>
                      <a:pPr indent="-304800" lvl="0" marL="457200" rtl="0" algn="l">
                        <a:lnSpc>
                          <a:spcPct val="115000"/>
                        </a:lnSpc>
                        <a:spcBef>
                          <a:spcPts val="0"/>
                        </a:spcBef>
                        <a:spcAft>
                          <a:spcPts val="0"/>
                        </a:spcAft>
                        <a:buSzPts val="1200"/>
                        <a:buFont typeface="Open Sans"/>
                        <a:buChar char="●"/>
                      </a:pPr>
                      <a:r>
                        <a:rPr lang="en-US" sz="1200">
                          <a:solidFill>
                            <a:srgbClr val="4D4D4D"/>
                          </a:solidFill>
                          <a:latin typeface="Open Sans"/>
                          <a:ea typeface="Open Sans"/>
                          <a:cs typeface="Open Sans"/>
                          <a:sym typeface="Open Sans"/>
                        </a:rPr>
                        <a:t>Conduct delegate certification process upon satisfactory completion of STEP 2.0 training program (with sign off from coaches, PNAM and Chemonics)</a:t>
                      </a:r>
                      <a:endParaRPr sz="1200">
                        <a:solidFill>
                          <a:srgbClr val="4D4D4D"/>
                        </a:solidFill>
                        <a:latin typeface="Open Sans"/>
                        <a:ea typeface="Open Sans"/>
                        <a:cs typeface="Open Sans"/>
                        <a:sym typeface="Open Sans"/>
                      </a:endParaRPr>
                    </a:p>
                  </a:txBody>
                  <a:tcPr marT="91425" marB="91425" marR="91425" marL="91425">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lang="en-US" sz="1200">
                          <a:solidFill>
                            <a:srgbClr val="414F57"/>
                          </a:solidFill>
                          <a:latin typeface="Open Sans"/>
                          <a:ea typeface="Open Sans"/>
                          <a:cs typeface="Open Sans"/>
                          <a:sym typeface="Open Sans"/>
                        </a:rPr>
                        <a:t>27</a:t>
                      </a:r>
                      <a:r>
                        <a:rPr baseline="30000" lang="en-US" sz="1200">
                          <a:solidFill>
                            <a:srgbClr val="414F57"/>
                          </a:solidFill>
                          <a:latin typeface="Open Sans"/>
                          <a:ea typeface="Open Sans"/>
                          <a:cs typeface="Open Sans"/>
                          <a:sym typeface="Open Sans"/>
                        </a:rPr>
                        <a:t>th</a:t>
                      </a:r>
                      <a:r>
                        <a:rPr lang="en-US" sz="1200">
                          <a:solidFill>
                            <a:srgbClr val="414F57"/>
                          </a:solidFill>
                          <a:latin typeface="Open Sans"/>
                          <a:ea typeface="Open Sans"/>
                          <a:cs typeface="Open Sans"/>
                          <a:sym typeface="Open Sans"/>
                        </a:rPr>
                        <a:t> May – 30</a:t>
                      </a:r>
                      <a:r>
                        <a:rPr baseline="30000" lang="en-US" sz="1200">
                          <a:solidFill>
                            <a:srgbClr val="414F57"/>
                          </a:solidFill>
                          <a:latin typeface="Open Sans"/>
                          <a:ea typeface="Open Sans"/>
                          <a:cs typeface="Open Sans"/>
                          <a:sym typeface="Open Sans"/>
                        </a:rPr>
                        <a:t>th</a:t>
                      </a:r>
                      <a:r>
                        <a:rPr lang="en-US" sz="1200">
                          <a:solidFill>
                            <a:srgbClr val="414F57"/>
                          </a:solidFill>
                          <a:latin typeface="Open Sans"/>
                          <a:ea typeface="Open Sans"/>
                          <a:cs typeface="Open Sans"/>
                          <a:sym typeface="Open Sans"/>
                        </a:rPr>
                        <a:t> August</a:t>
                      </a:r>
                      <a:endParaRPr sz="1200">
                        <a:solidFill>
                          <a:srgbClr val="414F57"/>
                        </a:solidFill>
                        <a:latin typeface="Open Sans"/>
                        <a:ea typeface="Open Sans"/>
                        <a:cs typeface="Open Sans"/>
                        <a:sym typeface="Open Sans"/>
                      </a:endParaRPr>
                    </a:p>
                  </a:txBody>
                  <a:tcPr marT="91425" marB="91425" marR="91425" marL="91425">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chemeClr val="lt2"/>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actice Documents" ma:contentTypeID="0x0101009ACE5FA209D71F49BA22E0EFA3319CA60043877985D97BEB42A9246208F151D0AD" ma:contentTypeVersion="21" ma:contentTypeDescription="Create a new document." ma:contentTypeScope="" ma:versionID="c59e412023cc30822bc12e921490870c">
  <xsd:schema xmlns:xsd="http://www.w3.org/2001/XMLSchema" xmlns:xs="http://www.w3.org/2001/XMLSchema" xmlns:p="http://schemas.microsoft.com/office/2006/metadata/properties" xmlns:ns2="75f9ef8d-2c31-45a8-8e2c-16462d3cbd17" xmlns:ns3="8d7096d6-fc66-4344-9e3f-2445529a09f6" xmlns:ns4="b783f8d2-7077-4501-aa92-1834b9f822da" xmlns:ns5="cd81de20-b38b-4521-a20e-02399681fd79" targetNamespace="http://schemas.microsoft.com/office/2006/metadata/properties" ma:root="true" ma:fieldsID="d948e955fb5340bc0d0d2637c9b6abc8" ns2:_="" ns3:_="" ns4:_="" ns5:_="">
    <xsd:import namespace="75f9ef8d-2c31-45a8-8e2c-16462d3cbd17"/>
    <xsd:import namespace="8d7096d6-fc66-4344-9e3f-2445529a09f6"/>
    <xsd:import namespace="b783f8d2-7077-4501-aa92-1834b9f822da"/>
    <xsd:import namespace="cd81de20-b38b-4521-a20e-02399681fd79"/>
    <xsd:element name="properties">
      <xsd:complexType>
        <xsd:sequence>
          <xsd:element name="documentManagement">
            <xsd:complexType>
              <xsd:all>
                <xsd:element ref="ns2:fa897ee9536341469a1a93b0d41f1227" minOccurs="0"/>
                <xsd:element ref="ns3:TaxCatchAll" minOccurs="0"/>
                <xsd:element ref="ns3:TaxCatchAllLabel" minOccurs="0"/>
                <xsd:element ref="ns5:MediaServiceMetadata" minOccurs="0"/>
                <xsd:element ref="ns5:MediaServiceFastMetadata" minOccurs="0"/>
                <xsd:element ref="ns5:MediaServiceDateTaken" minOccurs="0"/>
                <xsd:element ref="ns5:MediaServiceAutoTags" minOccurs="0"/>
                <xsd:element ref="ns5:MediaServiceOCR" minOccurs="0"/>
                <xsd:element ref="ns4:SharedWithUsers" minOccurs="0"/>
                <xsd:element ref="ns4:SharedWithDetails" minOccurs="0"/>
                <xsd:element ref="ns5:MediaServiceLocation" minOccurs="0"/>
                <xsd:element ref="ns5:MediaServiceGenerationTime" minOccurs="0"/>
                <xsd:element ref="ns5:MediaServiceEventHashCode" minOccurs="0"/>
                <xsd:element ref="ns5:MediaServiceAutoKeyPoints" minOccurs="0"/>
                <xsd:element ref="ns5:MediaServiceKeyPoints" minOccurs="0"/>
                <xsd:element ref="ns5:MediaLengthInSeconds" minOccurs="0"/>
                <xsd:element ref="ns5: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f9ef8d-2c31-45a8-8e2c-16462d3cbd17" elementFormDefault="qualified">
    <xsd:import namespace="http://schemas.microsoft.com/office/2006/documentManagement/types"/>
    <xsd:import namespace="http://schemas.microsoft.com/office/infopath/2007/PartnerControls"/>
    <xsd:element name="fa897ee9536341469a1a93b0d41f1227" ma:index="8" nillable="true" ma:taxonomy="true" ma:internalName="fa897ee9536341469a1a93b0d41f1227" ma:taxonomyFieldName="BusinessUnit" ma:displayName="BusinessUnit" ma:readOnly="false" ma:default="1;#Supply Chain Solutions|64caeb39-72a0-4f30-9832-8d589efd2e33" ma:fieldId="{fa897ee9-5363-4146-9a1a-93b0d41f1227}" ma:sspId="822e118f-d533-465d-b5ca-7beed2256e09" ma:termSetId="febf3a78-d463-4ba7-bf2d-dfe11135f814" ma:anchorId="47da4989-01ff-461e-9da7-e63fb7128514"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d7096d6-fc66-4344-9e3f-2445529a09f6"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1420fae7-3f0f-4cab-9d2d-8a2ffc29af95}" ma:internalName="TaxCatchAll" ma:showField="CatchAllData" ma:web="b783f8d2-7077-4501-aa92-1834b9f822d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1420fae7-3f0f-4cab-9d2d-8a2ffc29af95}" ma:internalName="TaxCatchAllLabel" ma:readOnly="true" ma:showField="CatchAllDataLabel" ma:web="b783f8d2-7077-4501-aa92-1834b9f822d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783f8d2-7077-4501-aa92-1834b9f822d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81de20-b38b-4521-a20e-02399681fd79"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MediaLengthInSeconds" ma:hidden="true"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822e118f-d533-465d-b5ca-7beed2256e09"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d81de20-b38b-4521-a20e-02399681fd79">
      <Terms xmlns="http://schemas.microsoft.com/office/infopath/2007/PartnerControls"/>
    </lcf76f155ced4ddcb4097134ff3c332f>
    <fa897ee9536341469a1a93b0d41f1227 xmlns="75f9ef8d-2c31-45a8-8e2c-16462d3cbd17">
      <Terms xmlns="http://schemas.microsoft.com/office/infopath/2007/PartnerControls">
        <TermInfo xmlns="http://schemas.microsoft.com/office/infopath/2007/PartnerControls">
          <TermName xmlns="http://schemas.microsoft.com/office/infopath/2007/PartnerControls">Supply Chain Solutions</TermName>
          <TermId xmlns="http://schemas.microsoft.com/office/infopath/2007/PartnerControls">64caeb39-72a0-4f30-9832-8d589efd2e33</TermId>
        </TermInfo>
      </Terms>
    </fa897ee9536341469a1a93b0d41f1227>
    <TaxCatchAll xmlns="8d7096d6-fc66-4344-9e3f-2445529a09f6">
      <Value>1</Value>
    </TaxCatchAll>
  </documentManagement>
</p:properties>
</file>

<file path=customXml/itemProps1.xml><?xml version="1.0" encoding="utf-8"?>
<ds:datastoreItem xmlns:ds="http://schemas.openxmlformats.org/officeDocument/2006/customXml" ds:itemID="{ED7268CB-1BE6-4DD6-8C4E-ED4847CEC13B}"/>
</file>

<file path=customXml/itemProps2.xml><?xml version="1.0" encoding="utf-8"?>
<ds:datastoreItem xmlns:ds="http://schemas.openxmlformats.org/officeDocument/2006/customXml" ds:itemID="{E84063C8-4AF7-4801-BA00-DA1B237C1946}"/>
</file>

<file path=customXml/itemProps3.xml><?xml version="1.0" encoding="utf-8"?>
<ds:datastoreItem xmlns:ds="http://schemas.openxmlformats.org/officeDocument/2006/customXml" ds:itemID="{2C9A122C-66DE-4DD1-92DF-9AB77F95CA45}"/>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Jonathan Moody</dc:creator>
  <dcterms:created xsi:type="dcterms:W3CDTF">2022-08-30T13:22:06Z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0x0101009ACE5FA209D71F49BA22E0EFA3319CA60043877985D97BEB42A9246208F151D0AD</vt:lpwstr>
  </property>
  <property fmtid="{D5CDD505-2E9C-101B-9397-08002B2CF9AE}" pid="3" name="BusinessUnit">
    <vt:lpwstr>1;#Supply Chain Solutions|64caeb39-72a0-4f30-9832-8d589efd2e33</vt:lpwstr>
  </property>
  <property fmtid="{D5CDD505-2E9C-101B-9397-08002B2CF9AE}" pid="4" name="MediaServiceImageTags">
    <vt:lpwstr/>
  </property>
</Properties>
</file>